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ppt/tags/tag5.xml" ContentType="application/vnd.openxmlformats-officedocument.presentationml.tags+xml"/>
  <Override PartName="/ppt/notesSlides/notesSlide4.xml" ContentType="application/vnd.openxmlformats-officedocument.presentationml.notesSl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notesSlides/notesSlide5.xml" ContentType="application/vnd.openxmlformats-officedocument.presentationml.notesSlide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33"/>
  </p:notesMasterIdLst>
  <p:handoutMasterIdLst>
    <p:handoutMasterId r:id="rId34"/>
  </p:handoutMasterIdLst>
  <p:sldIdLst>
    <p:sldId id="297" r:id="rId2"/>
    <p:sldId id="298" r:id="rId3"/>
    <p:sldId id="299" r:id="rId4"/>
    <p:sldId id="300" r:id="rId5"/>
    <p:sldId id="303" r:id="rId6"/>
    <p:sldId id="301" r:id="rId7"/>
    <p:sldId id="302" r:id="rId8"/>
    <p:sldId id="304" r:id="rId9"/>
    <p:sldId id="305" r:id="rId10"/>
    <p:sldId id="311" r:id="rId11"/>
    <p:sldId id="312" r:id="rId12"/>
    <p:sldId id="313" r:id="rId13"/>
    <p:sldId id="314" r:id="rId14"/>
    <p:sldId id="315" r:id="rId15"/>
    <p:sldId id="316" r:id="rId16"/>
    <p:sldId id="317" r:id="rId17"/>
    <p:sldId id="318" r:id="rId18"/>
    <p:sldId id="319" r:id="rId19"/>
    <p:sldId id="323" r:id="rId20"/>
    <p:sldId id="324" r:id="rId21"/>
    <p:sldId id="325" r:id="rId22"/>
    <p:sldId id="326" r:id="rId23"/>
    <p:sldId id="327" r:id="rId24"/>
    <p:sldId id="331" r:id="rId25"/>
    <p:sldId id="332" r:id="rId26"/>
    <p:sldId id="333" r:id="rId27"/>
    <p:sldId id="334" r:id="rId28"/>
    <p:sldId id="335" r:id="rId29"/>
    <p:sldId id="336" r:id="rId30"/>
    <p:sldId id="337" r:id="rId31"/>
    <p:sldId id="338" r:id="rId32"/>
  </p:sldIdLst>
  <p:sldSz cx="9144000" cy="6858000" type="screen4x3"/>
  <p:notesSz cx="6934200" cy="9220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F049582-A0E2-C549-A293-39AD272086A1}">
          <p14:sldIdLst>
            <p14:sldId id="297"/>
            <p14:sldId id="298"/>
            <p14:sldId id="299"/>
            <p14:sldId id="300"/>
            <p14:sldId id="303"/>
            <p14:sldId id="301"/>
            <p14:sldId id="302"/>
            <p14:sldId id="304"/>
            <p14:sldId id="305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23"/>
            <p14:sldId id="324"/>
            <p14:sldId id="325"/>
            <p14:sldId id="326"/>
            <p14:sldId id="327"/>
            <p14:sldId id="331"/>
            <p14:sldId id="332"/>
            <p14:sldId id="333"/>
            <p14:sldId id="334"/>
            <p14:sldId id="335"/>
            <p14:sldId id="336"/>
            <p14:sldId id="337"/>
            <p14:sldId id="33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2008"/>
    <p:restoredTop sz="86122"/>
  </p:normalViewPr>
  <p:slideViewPr>
    <p:cSldViewPr>
      <p:cViewPr varScale="1">
        <p:scale>
          <a:sx n="95" d="100"/>
          <a:sy n="95" d="100"/>
        </p:scale>
        <p:origin x="1662" y="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131" d="100"/>
          <a:sy n="131" d="100"/>
        </p:scale>
        <p:origin x="2664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27574" y="1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/>
          <a:lstStyle>
            <a:lvl1pPr algn="r">
              <a:defRPr sz="1100"/>
            </a:lvl1pPr>
          </a:lstStyle>
          <a:p>
            <a:fld id="{82884B81-6372-4314-A9FF-3FEEA5BA7FD8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58276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 anchor="b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27574" y="8758276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 anchor="b"/>
          <a:lstStyle>
            <a:lvl1pPr algn="r">
              <a:defRPr sz="1100"/>
            </a:lvl1pPr>
          </a:lstStyle>
          <a:p>
            <a:fld id="{5FBCB171-D845-4996-B264-125C6B72D0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82812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iff>
</file>

<file path=ppt/media/image10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t" anchorCtr="0" compatLnSpc="1">
            <a:prstTxWarp prst="textNoShape">
              <a:avLst/>
            </a:prstTxWarp>
          </a:bodyPr>
          <a:lstStyle>
            <a:lvl1pPr>
              <a:defRPr sz="1200" b="0"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27775" y="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t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62050" y="692150"/>
            <a:ext cx="4610100" cy="3457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93420" y="4379595"/>
            <a:ext cx="5547360" cy="41490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75759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b" anchorCtr="0" compatLnSpc="1">
            <a:prstTxWarp prst="textNoShape">
              <a:avLst/>
            </a:prstTxWarp>
          </a:bodyPr>
          <a:lstStyle>
            <a:lvl1pPr>
              <a:defRPr sz="1200" b="0"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27775" y="875759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b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Arial" pitchFamily="34" charset="0"/>
              </a:defRPr>
            </a:lvl1pPr>
          </a:lstStyle>
          <a:p>
            <a:fld id="{C142CCA2-2949-4325-A78A-A7C3B63D73C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58287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AC47610-A579-4DD1-AA62-8EA40B23FA17}" type="slidenum">
              <a:rPr lang="en-US"/>
              <a:pPr/>
              <a:t>1</a:t>
            </a:fld>
            <a:endParaRPr lang="en-US"/>
          </a:p>
        </p:txBody>
      </p:sp>
      <p:sp>
        <p:nvSpPr>
          <p:cNvPr id="40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1779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(silly3</a:t>
            </a:r>
            <a:r>
              <a:rPr lang="en-US" baseline="0" dirty="0"/>
              <a:t> 1) = 4</a:t>
            </a:r>
          </a:p>
          <a:p>
            <a:r>
              <a:rPr lang="en-US" baseline="0" dirty="0"/>
              <a:t>(silly3 -1) = 25</a:t>
            </a:r>
          </a:p>
          <a:p>
            <a:r>
              <a:rPr lang="en-US" baseline="0" dirty="0"/>
              <a:t>(silly4) = 7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2CCA2-2949-4325-A78A-A7C3B63D73CE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1028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/>
              <a:t>Note: not really simultaneous assignment, b/c impossible, but that's what it looks like from the outside.</a:t>
            </a:r>
          </a:p>
          <a:p>
            <a:r>
              <a:rPr lang="en-US" baseline="0" dirty="0"/>
              <a:t>True effect: evaluates the expressions first (see </a:t>
            </a:r>
            <a:r>
              <a:rPr lang="en-US" baseline="0" dirty="0" err="1"/>
              <a:t>prev</a:t>
            </a:r>
            <a:r>
              <a:rPr lang="en-US" baseline="0" dirty="0"/>
              <a:t> slide), then creates/assigns. all the variables</a:t>
            </a:r>
          </a:p>
          <a:p>
            <a:r>
              <a:rPr lang="en-US" baseline="0" dirty="0"/>
              <a:t>Sequential let*-accomplished with nested lets.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2CCA2-2949-4325-A78A-A7C3B63D73CE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8401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(silly3</a:t>
            </a:r>
            <a:r>
              <a:rPr lang="en-US" baseline="0" dirty="0"/>
              <a:t> 1) = 4</a:t>
            </a:r>
          </a:p>
          <a:p>
            <a:r>
              <a:rPr lang="en-US" baseline="0" dirty="0"/>
              <a:t>(silly3 -1) = 25</a:t>
            </a:r>
          </a:p>
          <a:p>
            <a:r>
              <a:rPr lang="en-US" baseline="0"/>
              <a:t>(silly4) = 7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2CCA2-2949-4325-A78A-A7C3B63D73CE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190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HELPS IN PYTHON/C++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2CCA2-2949-4325-A78A-A7C3B63D73CE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2805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Yes, we can use</a:t>
            </a:r>
            <a:r>
              <a:rPr lang="en-US" baseline="0" dirty="0"/>
              <a:t> templates for this issue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2CCA2-2949-4325-A78A-A7C3B63D73CE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7402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function</a:t>
            </a:r>
            <a:r>
              <a:rPr lang="en-US" baseline="0" dirty="0"/>
              <a:t> couldn't exist (easily) in C++.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2CCA2-2949-4325-A78A-A7C3B63D73CE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0814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7E115C0-909B-4E1C-9E6E-04B3E910359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304800"/>
            <a:ext cx="1943100" cy="5791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304800"/>
            <a:ext cx="5676900" cy="5791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082AAE3-B489-4A15-89C7-18993943A37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304800"/>
            <a:ext cx="8534400" cy="53340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990600"/>
            <a:ext cx="8534400" cy="51054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B048AC8-D41E-4C7B-8EE3-A52489AA1F0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3883048-0376-4A94-A445-C2F5CD3FC350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600200"/>
            <a:ext cx="3810000" cy="4495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3810000" cy="4495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5EA12F5-03B5-4BEE-BF40-7EC1D15EBEE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57FCB40-9664-45B5-BAA8-170CAD35339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04D69B1-7287-44D7-BAC9-82A718B3128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53CE0B5-4587-46C9-88FF-288BD15E320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DD7DB5F-D2ED-41DB-B30F-B019AB82D77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92279E5-AC96-4A1A-8381-1C3686D4000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3048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600200"/>
            <a:ext cx="7772400" cy="449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b="0"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895600" y="6400800"/>
            <a:ext cx="3429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b="0"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615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b="0"/>
            </a:lvl1pPr>
          </a:lstStyle>
          <a:p>
            <a:fld id="{3B048AC8-D41E-4C7B-8EE3-A52489AA1F05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ransition/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2pPr>
      <a:lvl3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3pPr>
      <a:lvl4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4pPr>
      <a:lvl5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3" Type="http://schemas.openxmlformats.org/officeDocument/2006/relationships/image" Target="../media/image1.tiff"/><Relationship Id="rId7" Type="http://schemas.openxmlformats.org/officeDocument/2006/relationships/image" Target="../media/image5.tiff"/><Relationship Id="rId12" Type="http://schemas.openxmlformats.org/officeDocument/2006/relationships/image" Target="../media/image10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11" Type="http://schemas.openxmlformats.org/officeDocument/2006/relationships/image" Target="../media/image9.tiff"/><Relationship Id="rId5" Type="http://schemas.openxmlformats.org/officeDocument/2006/relationships/image" Target="../media/image3.tiff"/><Relationship Id="rId10" Type="http://schemas.openxmlformats.org/officeDocument/2006/relationships/image" Target="../media/image8.png"/><Relationship Id="rId4" Type="http://schemas.openxmlformats.org/officeDocument/2006/relationships/image" Target="../media/image2.tiff"/><Relationship Id="rId9" Type="http://schemas.openxmlformats.org/officeDocument/2006/relationships/image" Target="../media/image7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4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28718"/>
            <a:ext cx="7772400" cy="2843082"/>
          </a:xfrm>
        </p:spPr>
        <p:txBody>
          <a:bodyPr/>
          <a:lstStyle/>
          <a:p>
            <a:pPr algn="ctr"/>
            <a:r>
              <a:rPr lang="en-US" sz="4800" i="0" dirty="0"/>
              <a:t>CS 360 </a:t>
            </a:r>
            <a:br>
              <a:rPr lang="en-US" sz="4800" i="0" dirty="0"/>
            </a:br>
            <a:r>
              <a:rPr lang="en-US" sz="4800" i="0" dirty="0"/>
              <a:t>Programming Languages</a:t>
            </a:r>
            <a:br>
              <a:rPr lang="en-US" sz="4800" i="0" dirty="0"/>
            </a:br>
            <a:r>
              <a:rPr lang="en-US" sz="4800" i="0" dirty="0"/>
              <a:t>Day 5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401" y="5633016"/>
            <a:ext cx="2709970" cy="82120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0310" y="4928247"/>
            <a:ext cx="914400" cy="1676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43438" y="3779065"/>
            <a:ext cx="1565760" cy="98124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02413" y="5270812"/>
            <a:ext cx="1074994" cy="123407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74273" y="3611133"/>
            <a:ext cx="1951281" cy="131711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1000" y="3676569"/>
            <a:ext cx="1112603" cy="125167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63729" y="5270812"/>
            <a:ext cx="1340251" cy="1340251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639493" y="3449028"/>
            <a:ext cx="1342602" cy="1843669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802999" y="5769926"/>
            <a:ext cx="2057400" cy="54738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533025" y="3801953"/>
            <a:ext cx="2106468" cy="93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1795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internal defines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600200"/>
            <a:ext cx="7772400" cy="1600200"/>
          </a:xfrm>
          <a:solidFill>
            <a:srgbClr val="FFFF99"/>
          </a:solidFill>
        </p:spPr>
        <p:txBody>
          <a:bodyPr/>
          <a:lstStyle/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(define (</a:t>
            </a:r>
            <a:r>
              <a:rPr lang="en-US" b="1" i="1" dirty="0">
                <a:latin typeface="Courier New" charset="0"/>
                <a:ea typeface="Courier New" charset="0"/>
                <a:cs typeface="Courier New" charset="0"/>
              </a:rPr>
              <a:t>f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(</a:t>
            </a:r>
            <a:r>
              <a:rPr lang="en-US" b="1" i="1" dirty="0">
                <a:latin typeface="Courier New" charset="0"/>
                <a:ea typeface="Courier New" charset="0"/>
                <a:cs typeface="Courier New" charset="0"/>
              </a:rPr>
              <a:t>x1 x2 ... </a:t>
            </a:r>
            <a:r>
              <a:rPr lang="en-US" b="1" i="1" dirty="0" err="1">
                <a:latin typeface="Courier New" charset="0"/>
                <a:ea typeface="Courier New" charset="0"/>
                <a:cs typeface="Courier New" charset="0"/>
              </a:rPr>
              <a:t>xn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(define (</a:t>
            </a:r>
            <a:r>
              <a:rPr lang="en-US" b="1" i="1" dirty="0">
                <a:latin typeface="Courier New" charset="0"/>
                <a:ea typeface="Courier New" charset="0"/>
                <a:cs typeface="Courier New" charset="0"/>
              </a:rPr>
              <a:t>f1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(</a:t>
            </a:r>
            <a:r>
              <a:rPr lang="en-US" b="1" i="1" dirty="0">
                <a:latin typeface="Courier New" charset="0"/>
                <a:ea typeface="Courier New" charset="0"/>
                <a:cs typeface="Courier New" charset="0"/>
              </a:rPr>
              <a:t>y1 y2 ... </a:t>
            </a:r>
            <a:r>
              <a:rPr lang="en-US" b="1" i="1" dirty="0" err="1">
                <a:latin typeface="Courier New" charset="0"/>
                <a:ea typeface="Courier New" charset="0"/>
                <a:cs typeface="Courier New" charset="0"/>
              </a:rPr>
              <a:t>yn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) </a:t>
            </a:r>
            <a:r>
              <a:rPr lang="en-US" b="1" i="1" dirty="0">
                <a:latin typeface="Courier New" charset="0"/>
                <a:ea typeface="Courier New" charset="0"/>
                <a:cs typeface="Courier New" charset="0"/>
              </a:rPr>
              <a:t>f1-body-expr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(define (</a:t>
            </a:r>
            <a:r>
              <a:rPr lang="en-US" b="1" i="1" dirty="0">
                <a:latin typeface="Courier New" charset="0"/>
                <a:ea typeface="Courier New" charset="0"/>
                <a:cs typeface="Courier New" charset="0"/>
              </a:rPr>
              <a:t>f2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(</a:t>
            </a:r>
            <a:r>
              <a:rPr lang="en-US" b="1" i="1" dirty="0">
                <a:latin typeface="Courier New" charset="0"/>
                <a:ea typeface="Courier New" charset="0"/>
                <a:cs typeface="Courier New" charset="0"/>
              </a:rPr>
              <a:t>z1 z2 ... </a:t>
            </a:r>
            <a:r>
              <a:rPr lang="en-US" b="1" i="1" dirty="0" err="1">
                <a:latin typeface="Courier New" charset="0"/>
                <a:ea typeface="Courier New" charset="0"/>
                <a:cs typeface="Courier New" charset="0"/>
              </a:rPr>
              <a:t>zn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) </a:t>
            </a:r>
            <a:r>
              <a:rPr lang="en-US" b="1" i="1" dirty="0">
                <a:latin typeface="Courier New" charset="0"/>
                <a:ea typeface="Courier New" charset="0"/>
                <a:cs typeface="Courier New" charset="0"/>
              </a:rPr>
              <a:t>f2-body-expr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b="1" i="1" dirty="0">
                <a:latin typeface="Courier New" charset="0"/>
                <a:ea typeface="Courier New" charset="0"/>
                <a:cs typeface="Courier New" charset="0"/>
              </a:rPr>
              <a:t>f-body-expr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685800" y="3581400"/>
            <a:ext cx="7772400" cy="213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b="0" dirty="0"/>
              <a:t>How does this not conflict with the idea of function bodies only having one expression?</a:t>
            </a:r>
          </a:p>
          <a:p>
            <a:r>
              <a:rPr lang="en-US" b="0" dirty="0"/>
              <a:t>An additional define is </a:t>
            </a:r>
            <a:r>
              <a:rPr lang="en-US" i="1" dirty="0"/>
              <a:t>not </a:t>
            </a:r>
            <a:r>
              <a:rPr lang="en-US" b="0" dirty="0"/>
              <a:t>an expression.</a:t>
            </a:r>
          </a:p>
          <a:p>
            <a:pPr lvl="1"/>
            <a:r>
              <a:rPr lang="en-US" b="0" dirty="0"/>
              <a:t>Expressions can be evaluated to values.</a:t>
            </a:r>
          </a:p>
          <a:p>
            <a:pPr lvl="1"/>
            <a:r>
              <a:rPr lang="en-US" b="0" dirty="0"/>
              <a:t>Defines are not expressions, and have no values.</a:t>
            </a:r>
          </a:p>
        </p:txBody>
      </p:sp>
    </p:spTree>
    <p:extLst>
      <p:ext uri="{BB962C8B-B14F-4D97-AF65-F5344CB8AC3E}">
        <p14:creationId xmlns:p14="http://schemas.microsoft.com/office/powerpoint/2010/main" val="165207490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Without looking at the handout…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676400"/>
            <a:ext cx="7772400" cy="3733800"/>
          </a:xfrm>
        </p:spPr>
        <p:txBody>
          <a:bodyPr/>
          <a:lstStyle/>
          <a:p>
            <a:r>
              <a:rPr lang="en-US" dirty="0"/>
              <a:t>Let's create a function that produces a list of increasing numbers:</a:t>
            </a:r>
          </a:p>
          <a:p>
            <a:endParaRPr lang="en-US" dirty="0"/>
          </a:p>
          <a:p>
            <a:r>
              <a:rPr lang="en-US" dirty="0"/>
              <a:t>Ex: </a:t>
            </a:r>
            <a:r>
              <a:rPr lang="en-US" b="1" dirty="0">
                <a:latin typeface="Courier"/>
                <a:cs typeface="Courier"/>
              </a:rPr>
              <a:t>(count-up 1 5) </a:t>
            </a:r>
            <a:r>
              <a:rPr lang="en-US" dirty="0"/>
              <a:t>produces the list </a:t>
            </a:r>
            <a:r>
              <a:rPr lang="en-US" b="1" dirty="0">
                <a:latin typeface="Courier"/>
                <a:cs typeface="Courier"/>
              </a:rPr>
              <a:t>'(1 2 3 4 5)</a:t>
            </a:r>
          </a:p>
          <a:p>
            <a:endParaRPr lang="en-US" dirty="0"/>
          </a:p>
          <a:p>
            <a:r>
              <a:rPr lang="en-US" b="1" dirty="0">
                <a:latin typeface="Courier"/>
                <a:cs typeface="Courier"/>
              </a:rPr>
              <a:t>(define (count-up from to)</a:t>
            </a:r>
            <a:br>
              <a:rPr lang="en-US" b="1" dirty="0">
                <a:latin typeface="Courier"/>
                <a:cs typeface="Courier"/>
              </a:rPr>
            </a:br>
            <a:r>
              <a:rPr lang="en-US" b="1" dirty="0">
                <a:latin typeface="Courier"/>
                <a:cs typeface="Courier"/>
              </a:rPr>
              <a:t>… what goes here? …</a:t>
            </a:r>
          </a:p>
          <a:p>
            <a:endParaRPr lang="en-US" b="1" dirty="0">
              <a:latin typeface="Courier"/>
              <a:cs typeface="Courier"/>
            </a:endParaRPr>
          </a:p>
          <a:p>
            <a:r>
              <a:rPr lang="en-US" dirty="0">
                <a:latin typeface="+mj-lt"/>
                <a:cs typeface="Courier"/>
              </a:rPr>
              <a:t>Base case? Recursive case?</a:t>
            </a:r>
          </a:p>
        </p:txBody>
      </p:sp>
    </p:spTree>
    <p:extLst>
      <p:ext uri="{BB962C8B-B14F-4D97-AF65-F5344CB8AC3E}">
        <p14:creationId xmlns:p14="http://schemas.microsoft.com/office/powerpoint/2010/main" val="160677223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(Inferior)</a:t>
            </a:r>
            <a:r>
              <a:rPr lang="en-US" dirty="0"/>
              <a:t>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4191000"/>
            <a:ext cx="7772400" cy="1219200"/>
          </a:xfrm>
        </p:spPr>
        <p:txBody>
          <a:bodyPr/>
          <a:lstStyle/>
          <a:p>
            <a:r>
              <a:rPr lang="en-US" dirty="0"/>
              <a:t>This shows how to use a local function binding, but:</a:t>
            </a:r>
          </a:p>
          <a:p>
            <a:pPr lvl="1"/>
            <a:r>
              <a:rPr lang="en-US" dirty="0"/>
              <a:t>Will show a better version next</a:t>
            </a:r>
          </a:p>
          <a:p>
            <a:pPr lvl="1"/>
            <a:r>
              <a:rPr lang="en-US" b="1" dirty="0">
                <a:latin typeface="Courier New" pitchFamily="49" charset="0"/>
                <a:cs typeface="Courier New" pitchFamily="49" charset="0"/>
              </a:rPr>
              <a:t>count-up</a:t>
            </a:r>
            <a:r>
              <a:rPr lang="en-US" dirty="0"/>
              <a:t> might be useful elsewhere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762000" y="1752600"/>
            <a:ext cx="8229600" cy="2286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z="2000" dirty="0">
                <a:latin typeface="Courier"/>
                <a:cs typeface="Courier"/>
              </a:rPr>
              <a:t>(define (count-up-from-one end)</a:t>
            </a:r>
          </a:p>
          <a:p>
            <a:r>
              <a:rPr lang="en-US" sz="2000" dirty="0">
                <a:latin typeface="Courier"/>
                <a:cs typeface="Courier"/>
              </a:rPr>
              <a:t>    (define (count-up start end)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        (if (= start end)</a:t>
            </a:r>
          </a:p>
          <a:p>
            <a:r>
              <a:rPr lang="en-US" sz="2000" dirty="0">
                <a:latin typeface="Courier"/>
                <a:cs typeface="Courier"/>
              </a:rPr>
              <a:t>           (cons start '())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           (cons start (count-up (+ 1 start) end))))</a:t>
            </a:r>
          </a:p>
          <a:p>
            <a:r>
              <a:rPr lang="en-US" sz="2000" dirty="0">
                <a:latin typeface="Courier"/>
                <a:cs typeface="Courier"/>
              </a:rPr>
              <a:t>    (count-up 1 end))	</a:t>
            </a:r>
            <a:endParaRPr lang="en-US" sz="2000" b="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4126234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Nested functions, better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295400"/>
            <a:ext cx="7772400" cy="2743200"/>
          </a:xfrm>
        </p:spPr>
        <p:txBody>
          <a:bodyPr/>
          <a:lstStyle/>
          <a:p>
            <a:r>
              <a:rPr lang="en-US" dirty="0"/>
              <a:t>Functions can use any binding in the environment where they are defined:</a:t>
            </a:r>
          </a:p>
          <a:p>
            <a:pPr lvl="1"/>
            <a:r>
              <a:rPr lang="en-US" dirty="0"/>
              <a:t>Bindings from “outer” environments</a:t>
            </a:r>
          </a:p>
          <a:p>
            <a:pPr lvl="2"/>
            <a:r>
              <a:rPr lang="en-US" dirty="0"/>
              <a:t>Such as parameters to the outer function</a:t>
            </a:r>
          </a:p>
          <a:p>
            <a:pPr lvl="1"/>
            <a:r>
              <a:rPr lang="en-US" dirty="0"/>
              <a:t>Earlier bindings in </a:t>
            </a:r>
            <a:r>
              <a:rPr lang="en-US" b="1" dirty="0">
                <a:latin typeface="Courier New" pitchFamily="49" charset="0"/>
              </a:rPr>
              <a:t>let*</a:t>
            </a:r>
            <a:r>
              <a:rPr lang="en-US" dirty="0"/>
              <a:t> (but not </a:t>
            </a:r>
            <a:r>
              <a:rPr lang="en-US" b="1" dirty="0">
                <a:latin typeface="Courier New" pitchFamily="49" charset="0"/>
              </a:rPr>
              <a:t>let</a:t>
            </a:r>
            <a:r>
              <a:rPr lang="en-US" dirty="0"/>
              <a:t>)</a:t>
            </a:r>
            <a:endParaRPr lang="en-US" sz="1000" dirty="0"/>
          </a:p>
          <a:p>
            <a:r>
              <a:rPr lang="en-US" dirty="0"/>
              <a:t>Usually bad style to have unnecessary parameters</a:t>
            </a:r>
          </a:p>
          <a:p>
            <a:pPr lvl="1"/>
            <a:r>
              <a:rPr lang="en-US" dirty="0"/>
              <a:t>Like ”</a:t>
            </a:r>
            <a:r>
              <a:rPr lang="en-US" b="1" dirty="0">
                <a:latin typeface="Courier New" pitchFamily="49" charset="0"/>
              </a:rPr>
              <a:t>end"</a:t>
            </a:r>
            <a:r>
              <a:rPr lang="en-US" dirty="0"/>
              <a:t> in the previous example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219200" y="3962400"/>
            <a:ext cx="7772400" cy="19812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(define (count-up-from-one-better end)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	(define (count-up start)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		(if (= from end)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			(cons start '())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			(cons start (count-up (+ 1 start)))))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	(count-up 1))</a:t>
            </a:r>
          </a:p>
        </p:txBody>
      </p:sp>
    </p:spTree>
    <p:extLst>
      <p:ext uri="{BB962C8B-B14F-4D97-AF65-F5344CB8AC3E}">
        <p14:creationId xmlns:p14="http://schemas.microsoft.com/office/powerpoint/2010/main" val="22511491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Avoid repeated recursion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181100"/>
            <a:ext cx="7772400" cy="10668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Consider this code and the recursive calls it makes</a:t>
            </a:r>
          </a:p>
          <a:p>
            <a:pPr lvl="1"/>
            <a:r>
              <a:rPr lang="en-US" dirty="0"/>
              <a:t>Don’t worry about calls to </a:t>
            </a:r>
            <a:r>
              <a:rPr lang="en-US" b="1" dirty="0">
                <a:latin typeface="Courier New" pitchFamily="49" charset="0"/>
              </a:rPr>
              <a:t>null?</a:t>
            </a:r>
            <a:r>
              <a:rPr lang="en-US" dirty="0"/>
              <a:t>, </a:t>
            </a:r>
            <a:r>
              <a:rPr lang="en-US" b="1" dirty="0">
                <a:latin typeface="Courier New" pitchFamily="49" charset="0"/>
              </a:rPr>
              <a:t>car</a:t>
            </a:r>
            <a:r>
              <a:rPr lang="en-US" dirty="0"/>
              <a:t>, and </a:t>
            </a:r>
            <a:r>
              <a:rPr lang="en-US" b="1" dirty="0" err="1">
                <a:latin typeface="Courier New" pitchFamily="49" charset="0"/>
              </a:rPr>
              <a:t>cdr</a:t>
            </a:r>
            <a:r>
              <a:rPr lang="en-US" b="1" dirty="0">
                <a:latin typeface="Courier New" pitchFamily="49" charset="0"/>
              </a:rPr>
              <a:t> </a:t>
            </a:r>
            <a:r>
              <a:rPr lang="en-US" dirty="0"/>
              <a:t>because they do a small constant amount of work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990600" y="2362200"/>
            <a:ext cx="7010400" cy="35052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fr-FR" sz="2000" kern="0" dirty="0">
                <a:latin typeface="Courier New" pitchFamily="49" charset="0"/>
              </a:rPr>
              <a:t>(</a:t>
            </a:r>
            <a:r>
              <a:rPr lang="fr-FR" sz="2000" kern="0" dirty="0" err="1">
                <a:latin typeface="Courier New" pitchFamily="49" charset="0"/>
              </a:rPr>
              <a:t>define</a:t>
            </a:r>
            <a:r>
              <a:rPr lang="fr-FR" sz="2000" kern="0" dirty="0">
                <a:latin typeface="Courier New" pitchFamily="49" charset="0"/>
              </a:rPr>
              <a:t> (</a:t>
            </a:r>
            <a:r>
              <a:rPr lang="fr-FR" sz="2000" kern="0" dirty="0" err="1">
                <a:latin typeface="Courier New" pitchFamily="49" charset="0"/>
              </a:rPr>
              <a:t>bad</a:t>
            </a:r>
            <a:r>
              <a:rPr lang="fr-FR" sz="2000" kern="0" dirty="0">
                <a:latin typeface="Courier New" pitchFamily="49" charset="0"/>
              </a:rPr>
              <a:t>-max </a:t>
            </a:r>
            <a:r>
              <a:rPr lang="fr-FR" sz="2000" kern="0" dirty="0" err="1">
                <a:latin typeface="Courier New" pitchFamily="49" charset="0"/>
              </a:rPr>
              <a:t>lst</a:t>
            </a:r>
            <a:r>
              <a:rPr lang="fr-FR" sz="2000" kern="0" dirty="0">
                <a:latin typeface="Courier New" pitchFamily="49" charset="0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fr-FR" sz="2000" kern="0" dirty="0">
                <a:latin typeface="Courier New" pitchFamily="49" charset="0"/>
              </a:rPr>
              <a:t>	(</a:t>
            </a:r>
            <a:r>
              <a:rPr lang="fr-FR" sz="2000" kern="0" dirty="0" err="1">
                <a:latin typeface="Courier New" pitchFamily="49" charset="0"/>
              </a:rPr>
              <a:t>cond</a:t>
            </a:r>
            <a:r>
              <a:rPr lang="fr-FR" sz="2000" kern="0" dirty="0">
                <a:latin typeface="Courier New" pitchFamily="49" charset="0"/>
              </a:rPr>
              <a:t> 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fr-FR" sz="2000" kern="0" dirty="0">
                <a:latin typeface="Courier New" pitchFamily="49" charset="0"/>
              </a:rPr>
              <a:t>		((</a:t>
            </a:r>
            <a:r>
              <a:rPr lang="fr-FR" sz="2000" kern="0" dirty="0" err="1">
                <a:latin typeface="Courier New" pitchFamily="49" charset="0"/>
              </a:rPr>
              <a:t>null</a:t>
            </a:r>
            <a:r>
              <a:rPr lang="fr-FR" sz="2000" kern="0" dirty="0">
                <a:latin typeface="Courier New" pitchFamily="49" charset="0"/>
              </a:rPr>
              <a:t>? (</a:t>
            </a:r>
            <a:r>
              <a:rPr lang="fr-FR" sz="2000" kern="0" dirty="0" err="1">
                <a:latin typeface="Courier New" pitchFamily="49" charset="0"/>
              </a:rPr>
              <a:t>cdr</a:t>
            </a:r>
            <a:r>
              <a:rPr lang="fr-FR" sz="2000" kern="0" dirty="0">
                <a:latin typeface="Courier New" pitchFamily="49" charset="0"/>
              </a:rPr>
              <a:t> </a:t>
            </a:r>
            <a:r>
              <a:rPr lang="fr-FR" sz="2000" kern="0" dirty="0" err="1">
                <a:latin typeface="Courier New" pitchFamily="49" charset="0"/>
              </a:rPr>
              <a:t>lst</a:t>
            </a:r>
            <a:r>
              <a:rPr lang="fr-FR" sz="2000" kern="0" dirty="0">
                <a:latin typeface="Courier New" pitchFamily="49" charset="0"/>
              </a:rPr>
              <a:t>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fr-FR" sz="2000" kern="0" dirty="0">
                <a:latin typeface="Courier New" pitchFamily="49" charset="0"/>
              </a:rPr>
              <a:t>			(car </a:t>
            </a:r>
            <a:r>
              <a:rPr lang="fr-FR" sz="2000" kern="0" dirty="0" err="1">
                <a:latin typeface="Courier New" pitchFamily="49" charset="0"/>
              </a:rPr>
              <a:t>lst</a:t>
            </a:r>
            <a:r>
              <a:rPr lang="fr-FR" sz="2000" kern="0" dirty="0">
                <a:latin typeface="Courier New" pitchFamily="49" charset="0"/>
              </a:rPr>
              <a:t>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fr-FR" sz="2000" kern="0" dirty="0">
                <a:latin typeface="Courier New" pitchFamily="49" charset="0"/>
              </a:rPr>
              <a:t>		((&gt; (car </a:t>
            </a:r>
            <a:r>
              <a:rPr lang="fr-FR" sz="2000" kern="0" dirty="0" err="1">
                <a:latin typeface="Courier New" pitchFamily="49" charset="0"/>
              </a:rPr>
              <a:t>lst</a:t>
            </a:r>
            <a:r>
              <a:rPr lang="fr-FR" sz="2000" kern="0" dirty="0">
                <a:latin typeface="Courier New" pitchFamily="49" charset="0"/>
              </a:rPr>
              <a:t>) (</a:t>
            </a:r>
            <a:r>
              <a:rPr lang="fr-FR" sz="2000" kern="0" dirty="0" err="1">
                <a:latin typeface="Courier New" pitchFamily="49" charset="0"/>
              </a:rPr>
              <a:t>bad</a:t>
            </a:r>
            <a:r>
              <a:rPr lang="fr-FR" sz="2000" kern="0" dirty="0">
                <a:latin typeface="Courier New" pitchFamily="49" charset="0"/>
              </a:rPr>
              <a:t>-max (</a:t>
            </a:r>
            <a:r>
              <a:rPr lang="fr-FR" sz="2000" kern="0" dirty="0" err="1">
                <a:latin typeface="Courier New" pitchFamily="49" charset="0"/>
              </a:rPr>
              <a:t>cdr</a:t>
            </a:r>
            <a:r>
              <a:rPr lang="fr-FR" sz="2000" kern="0" dirty="0">
                <a:latin typeface="Courier New" pitchFamily="49" charset="0"/>
              </a:rPr>
              <a:t> </a:t>
            </a:r>
            <a:r>
              <a:rPr lang="fr-FR" sz="2000" kern="0" dirty="0" err="1">
                <a:latin typeface="Courier New" pitchFamily="49" charset="0"/>
              </a:rPr>
              <a:t>lst</a:t>
            </a:r>
            <a:r>
              <a:rPr lang="fr-FR" sz="2000" kern="0" dirty="0">
                <a:latin typeface="Courier New" pitchFamily="49" charset="0"/>
              </a:rPr>
              <a:t>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fr-FR" sz="2000" kern="0" dirty="0">
                <a:latin typeface="Courier New" pitchFamily="49" charset="0"/>
              </a:rPr>
              <a:t>			(car </a:t>
            </a:r>
            <a:r>
              <a:rPr lang="fr-FR" sz="2000" kern="0" dirty="0" err="1">
                <a:latin typeface="Courier New" pitchFamily="49" charset="0"/>
              </a:rPr>
              <a:t>lst</a:t>
            </a:r>
            <a:r>
              <a:rPr lang="fr-FR" sz="2000" kern="0" dirty="0">
                <a:latin typeface="Courier New" pitchFamily="49" charset="0"/>
              </a:rPr>
              <a:t>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fr-FR" sz="2000" kern="0" dirty="0">
                <a:latin typeface="Courier New" pitchFamily="49" charset="0"/>
              </a:rPr>
              <a:t>		(#</a:t>
            </a:r>
            <a:r>
              <a:rPr lang="fr-FR" sz="2000" kern="0" dirty="0" err="1">
                <a:latin typeface="Courier New" pitchFamily="49" charset="0"/>
              </a:rPr>
              <a:t>t</a:t>
            </a:r>
            <a:endParaRPr lang="fr-FR" sz="2000" kern="0" dirty="0"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fr-FR" sz="2000" kern="0" dirty="0">
                <a:latin typeface="Courier New" pitchFamily="49" charset="0"/>
              </a:rPr>
              <a:t>			(</a:t>
            </a:r>
            <a:r>
              <a:rPr lang="fr-FR" sz="2000" kern="0" dirty="0" err="1">
                <a:latin typeface="Courier New" pitchFamily="49" charset="0"/>
              </a:rPr>
              <a:t>bad</a:t>
            </a:r>
            <a:r>
              <a:rPr lang="fr-FR" sz="2000" kern="0" dirty="0">
                <a:latin typeface="Courier New" pitchFamily="49" charset="0"/>
              </a:rPr>
              <a:t>-max (</a:t>
            </a:r>
            <a:r>
              <a:rPr lang="fr-FR" sz="2000" kern="0" dirty="0" err="1">
                <a:latin typeface="Courier New" pitchFamily="49" charset="0"/>
              </a:rPr>
              <a:t>cdr</a:t>
            </a:r>
            <a:r>
              <a:rPr lang="fr-FR" sz="2000" kern="0" dirty="0">
                <a:latin typeface="Courier New" pitchFamily="49" charset="0"/>
              </a:rPr>
              <a:t> </a:t>
            </a:r>
            <a:r>
              <a:rPr lang="fr-FR" sz="2000" kern="0" dirty="0" err="1">
                <a:latin typeface="Courier New" pitchFamily="49" charset="0"/>
              </a:rPr>
              <a:t>lst</a:t>
            </a:r>
            <a:r>
              <a:rPr lang="fr-FR" sz="2000" kern="0" dirty="0">
                <a:latin typeface="Courier New" pitchFamily="49" charset="0"/>
              </a:rPr>
              <a:t>)))))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(define x (bad-max '(50 49 48 … 1)))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(define y (bad-max '(1 2 3 … 50)))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7606810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304800"/>
            <a:ext cx="8153400" cy="1143000"/>
          </a:xfrm>
        </p:spPr>
        <p:txBody>
          <a:bodyPr/>
          <a:lstStyle/>
          <a:p>
            <a:r>
              <a:rPr lang="en-US" dirty="0"/>
              <a:t>Fast vs. unusable</a:t>
            </a:r>
          </a:p>
        </p:txBody>
      </p:sp>
      <p:sp>
        <p:nvSpPr>
          <p:cNvPr id="8" name="Rectangle 7"/>
          <p:cNvSpPr/>
          <p:nvPr/>
        </p:nvSpPr>
        <p:spPr>
          <a:xfrm>
            <a:off x="304800" y="1809690"/>
            <a:ext cx="1569886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bm</a:t>
            </a:r>
            <a:r>
              <a:rPr lang="en-US" sz="1800" kern="0" dirty="0">
                <a:latin typeface="Courier New" pitchFamily="49" charset="0"/>
              </a:rPr>
              <a:t> '(50…)</a:t>
            </a:r>
            <a:endParaRPr lang="en-US" sz="1800" dirty="0"/>
          </a:p>
        </p:txBody>
      </p:sp>
      <p:sp>
        <p:nvSpPr>
          <p:cNvPr id="9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3733800" y="333345"/>
            <a:ext cx="5410200" cy="1038255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fr-FR" sz="2000" kern="0" dirty="0">
                <a:latin typeface="Courier New" pitchFamily="49" charset="0"/>
              </a:rPr>
              <a:t>((&gt; (car </a:t>
            </a:r>
            <a:r>
              <a:rPr lang="fr-FR" sz="2000" kern="0" dirty="0" err="1">
                <a:latin typeface="Courier New" pitchFamily="49" charset="0"/>
              </a:rPr>
              <a:t>lst</a:t>
            </a:r>
            <a:r>
              <a:rPr lang="fr-FR" sz="2000" kern="0" dirty="0">
                <a:latin typeface="Courier New" pitchFamily="49" charset="0"/>
              </a:rPr>
              <a:t>) (</a:t>
            </a:r>
            <a:r>
              <a:rPr lang="fr-FR" sz="2000" kern="0" dirty="0" err="1">
                <a:latin typeface="Courier New" pitchFamily="49" charset="0"/>
              </a:rPr>
              <a:t>bad</a:t>
            </a:r>
            <a:r>
              <a:rPr lang="fr-FR" sz="2000" kern="0" dirty="0">
                <a:latin typeface="Courier New" pitchFamily="49" charset="0"/>
              </a:rPr>
              <a:t>-max (</a:t>
            </a:r>
            <a:r>
              <a:rPr lang="fr-FR" sz="2000" kern="0" dirty="0" err="1">
                <a:latin typeface="Courier New" pitchFamily="49" charset="0"/>
              </a:rPr>
              <a:t>cdr</a:t>
            </a:r>
            <a:r>
              <a:rPr lang="fr-FR" sz="2000" kern="0" dirty="0">
                <a:latin typeface="Courier New" pitchFamily="49" charset="0"/>
              </a:rPr>
              <a:t> </a:t>
            </a:r>
            <a:r>
              <a:rPr lang="fr-FR" sz="2000" kern="0" dirty="0" err="1">
                <a:latin typeface="Courier New" pitchFamily="49" charset="0"/>
              </a:rPr>
              <a:t>lst</a:t>
            </a:r>
            <a:r>
              <a:rPr lang="fr-FR" sz="2000" kern="0" dirty="0">
                <a:latin typeface="Courier New" pitchFamily="49" charset="0"/>
              </a:rPr>
              <a:t>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fr-FR" sz="2000" kern="0" dirty="0">
                <a:latin typeface="Courier New" pitchFamily="49" charset="0"/>
              </a:rPr>
              <a:t>   (car </a:t>
            </a:r>
            <a:r>
              <a:rPr lang="fr-FR" sz="2000" kern="0" dirty="0" err="1">
                <a:latin typeface="Courier New" pitchFamily="49" charset="0"/>
              </a:rPr>
              <a:t>lst</a:t>
            </a:r>
            <a:r>
              <a:rPr lang="fr-FR" sz="2000" kern="0" dirty="0">
                <a:latin typeface="Courier New" pitchFamily="49" charset="0"/>
              </a:rPr>
              <a:t>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fr-FR" sz="2000" kern="0" dirty="0">
                <a:latin typeface="Courier New" pitchFamily="49" charset="0"/>
              </a:rPr>
              <a:t>(#</a:t>
            </a:r>
            <a:r>
              <a:rPr lang="fr-FR" sz="2000" kern="0" dirty="0" err="1">
                <a:latin typeface="Courier New" pitchFamily="49" charset="0"/>
              </a:rPr>
              <a:t>t</a:t>
            </a:r>
            <a:r>
              <a:rPr lang="fr-FR" sz="2000" kern="0" dirty="0">
                <a:latin typeface="Courier New" pitchFamily="49" charset="0"/>
              </a:rPr>
              <a:t> (</a:t>
            </a:r>
            <a:r>
              <a:rPr lang="fr-FR" sz="2000" kern="0" dirty="0" err="1">
                <a:latin typeface="Courier New" pitchFamily="49" charset="0"/>
              </a:rPr>
              <a:t>bad</a:t>
            </a:r>
            <a:r>
              <a:rPr lang="fr-FR" sz="2000" kern="0" dirty="0">
                <a:latin typeface="Courier New" pitchFamily="49" charset="0"/>
              </a:rPr>
              <a:t>-max (</a:t>
            </a:r>
            <a:r>
              <a:rPr lang="fr-FR" sz="2000" kern="0" dirty="0" err="1">
                <a:latin typeface="Courier New" pitchFamily="49" charset="0"/>
              </a:rPr>
              <a:t>cdr</a:t>
            </a:r>
            <a:r>
              <a:rPr lang="fr-FR" sz="2000" kern="0" dirty="0">
                <a:latin typeface="Courier New" pitchFamily="49" charset="0"/>
              </a:rPr>
              <a:t> </a:t>
            </a:r>
            <a:r>
              <a:rPr lang="fr-FR" sz="2000" kern="0" dirty="0" err="1">
                <a:latin typeface="Courier New" pitchFamily="49" charset="0"/>
              </a:rPr>
              <a:t>lst</a:t>
            </a:r>
            <a:r>
              <a:rPr lang="fr-FR" sz="2000" kern="0" dirty="0">
                <a:latin typeface="Courier New" pitchFamily="49" charset="0"/>
              </a:rPr>
              <a:t>)))))</a:t>
            </a:r>
          </a:p>
        </p:txBody>
      </p:sp>
      <p:sp>
        <p:nvSpPr>
          <p:cNvPr id="10" name="Line 45"/>
          <p:cNvSpPr>
            <a:spLocks noChangeShapeType="1"/>
          </p:cNvSpPr>
          <p:nvPr/>
        </p:nvSpPr>
        <p:spPr bwMode="auto">
          <a:xfrm>
            <a:off x="1905000" y="198120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11" name="Rectangle 10"/>
          <p:cNvSpPr/>
          <p:nvPr/>
        </p:nvSpPr>
        <p:spPr>
          <a:xfrm>
            <a:off x="2362200" y="1828800"/>
            <a:ext cx="1569886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bm</a:t>
            </a:r>
            <a:r>
              <a:rPr lang="en-US" sz="1800" kern="0" dirty="0">
                <a:latin typeface="Courier New" pitchFamily="49" charset="0"/>
              </a:rPr>
              <a:t> '(49…)</a:t>
            </a:r>
            <a:endParaRPr lang="en-US" sz="1800" dirty="0"/>
          </a:p>
        </p:txBody>
      </p:sp>
      <p:sp>
        <p:nvSpPr>
          <p:cNvPr id="12" name="Line 45"/>
          <p:cNvSpPr>
            <a:spLocks noChangeShapeType="1"/>
          </p:cNvSpPr>
          <p:nvPr/>
        </p:nvSpPr>
        <p:spPr bwMode="auto">
          <a:xfrm>
            <a:off x="3962400" y="198120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13" name="Rectangle 12"/>
          <p:cNvSpPr/>
          <p:nvPr/>
        </p:nvSpPr>
        <p:spPr>
          <a:xfrm>
            <a:off x="4419600" y="1828800"/>
            <a:ext cx="1569886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bm</a:t>
            </a:r>
            <a:r>
              <a:rPr lang="en-US" sz="1800" kern="0" dirty="0">
                <a:latin typeface="Courier New" pitchFamily="49" charset="0"/>
              </a:rPr>
              <a:t> '(48…)</a:t>
            </a:r>
            <a:endParaRPr lang="en-US" sz="1800" dirty="0"/>
          </a:p>
        </p:txBody>
      </p:sp>
      <p:sp>
        <p:nvSpPr>
          <p:cNvPr id="14" name="Line 45"/>
          <p:cNvSpPr>
            <a:spLocks noChangeShapeType="1"/>
          </p:cNvSpPr>
          <p:nvPr/>
        </p:nvSpPr>
        <p:spPr bwMode="auto">
          <a:xfrm>
            <a:off x="6019800" y="198120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16" name="Line 45"/>
          <p:cNvSpPr>
            <a:spLocks noChangeShapeType="1"/>
          </p:cNvSpPr>
          <p:nvPr/>
        </p:nvSpPr>
        <p:spPr bwMode="auto">
          <a:xfrm>
            <a:off x="6629400" y="198120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17" name="Line 45"/>
          <p:cNvSpPr>
            <a:spLocks noChangeShapeType="1"/>
          </p:cNvSpPr>
          <p:nvPr/>
        </p:nvSpPr>
        <p:spPr bwMode="auto">
          <a:xfrm>
            <a:off x="7239000" y="198120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18" name="Rectangle 17"/>
          <p:cNvSpPr/>
          <p:nvPr/>
        </p:nvSpPr>
        <p:spPr>
          <a:xfrm>
            <a:off x="7712636" y="1828800"/>
            <a:ext cx="143136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bm</a:t>
            </a:r>
            <a:r>
              <a:rPr lang="en-US" sz="1800" kern="0" dirty="0">
                <a:latin typeface="Courier New" pitchFamily="49" charset="0"/>
              </a:rPr>
              <a:t> '(1))</a:t>
            </a:r>
            <a:endParaRPr lang="en-US" sz="1800" dirty="0"/>
          </a:p>
        </p:txBody>
      </p:sp>
      <p:sp>
        <p:nvSpPr>
          <p:cNvPr id="19" name="Rectangle 18"/>
          <p:cNvSpPr/>
          <p:nvPr/>
        </p:nvSpPr>
        <p:spPr>
          <a:xfrm>
            <a:off x="304800" y="2933580"/>
            <a:ext cx="143136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bm</a:t>
            </a:r>
            <a:r>
              <a:rPr lang="en-US" sz="1800" kern="0" dirty="0">
                <a:latin typeface="Courier New" pitchFamily="49" charset="0"/>
              </a:rPr>
              <a:t> '(1…)</a:t>
            </a:r>
            <a:endParaRPr lang="en-US" sz="1800" dirty="0"/>
          </a:p>
        </p:txBody>
      </p:sp>
      <p:sp>
        <p:nvSpPr>
          <p:cNvPr id="20" name="Line 45"/>
          <p:cNvSpPr>
            <a:spLocks noChangeShapeType="1"/>
          </p:cNvSpPr>
          <p:nvPr/>
        </p:nvSpPr>
        <p:spPr bwMode="auto">
          <a:xfrm>
            <a:off x="1752600" y="31050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1" name="Rectangle 20"/>
          <p:cNvSpPr/>
          <p:nvPr/>
        </p:nvSpPr>
        <p:spPr>
          <a:xfrm>
            <a:off x="2286000" y="2952690"/>
            <a:ext cx="143136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bm</a:t>
            </a:r>
            <a:r>
              <a:rPr lang="en-US" sz="1800" kern="0" dirty="0">
                <a:latin typeface="Courier New" pitchFamily="49" charset="0"/>
              </a:rPr>
              <a:t> '(2…)</a:t>
            </a:r>
            <a:endParaRPr lang="en-US" sz="1800" dirty="0"/>
          </a:p>
        </p:txBody>
      </p:sp>
      <p:sp>
        <p:nvSpPr>
          <p:cNvPr id="22" name="Line 45"/>
          <p:cNvSpPr>
            <a:spLocks noChangeShapeType="1"/>
          </p:cNvSpPr>
          <p:nvPr/>
        </p:nvSpPr>
        <p:spPr bwMode="auto">
          <a:xfrm>
            <a:off x="3810000" y="31050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3" name="Rectangle 22"/>
          <p:cNvSpPr/>
          <p:nvPr/>
        </p:nvSpPr>
        <p:spPr>
          <a:xfrm>
            <a:off x="4343400" y="2952690"/>
            <a:ext cx="143136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bm</a:t>
            </a:r>
            <a:r>
              <a:rPr lang="en-US" sz="1800" kern="0" dirty="0">
                <a:latin typeface="Courier New" pitchFamily="49" charset="0"/>
              </a:rPr>
              <a:t> '(3…)</a:t>
            </a:r>
            <a:endParaRPr lang="en-US" sz="1800" dirty="0"/>
          </a:p>
        </p:txBody>
      </p:sp>
      <p:sp>
        <p:nvSpPr>
          <p:cNvPr id="24" name="Line 45"/>
          <p:cNvSpPr>
            <a:spLocks noChangeShapeType="1"/>
          </p:cNvSpPr>
          <p:nvPr/>
        </p:nvSpPr>
        <p:spPr bwMode="auto">
          <a:xfrm>
            <a:off x="6019800" y="31050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5" name="Line 45"/>
          <p:cNvSpPr>
            <a:spLocks noChangeShapeType="1"/>
          </p:cNvSpPr>
          <p:nvPr/>
        </p:nvSpPr>
        <p:spPr bwMode="auto">
          <a:xfrm>
            <a:off x="6705600" y="31050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6" name="Line 45"/>
          <p:cNvSpPr>
            <a:spLocks noChangeShapeType="1"/>
          </p:cNvSpPr>
          <p:nvPr/>
        </p:nvSpPr>
        <p:spPr bwMode="auto">
          <a:xfrm>
            <a:off x="7162800" y="31050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7" name="Rectangle 26"/>
          <p:cNvSpPr/>
          <p:nvPr/>
        </p:nvSpPr>
        <p:spPr>
          <a:xfrm>
            <a:off x="7620000" y="2952690"/>
            <a:ext cx="1569886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bm</a:t>
            </a:r>
            <a:r>
              <a:rPr lang="en-US" sz="1800" kern="0" dirty="0">
                <a:latin typeface="Courier New" pitchFamily="49" charset="0"/>
              </a:rPr>
              <a:t> '(50))</a:t>
            </a:r>
            <a:endParaRPr lang="en-US" sz="1800" dirty="0"/>
          </a:p>
        </p:txBody>
      </p:sp>
      <p:sp>
        <p:nvSpPr>
          <p:cNvPr id="28" name="TextBox 27"/>
          <p:cNvSpPr txBox="1"/>
          <p:nvPr/>
        </p:nvSpPr>
        <p:spPr>
          <a:xfrm rot="5400000">
            <a:off x="7706122" y="4193233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…</a:t>
            </a:r>
          </a:p>
        </p:txBody>
      </p:sp>
      <p:sp>
        <p:nvSpPr>
          <p:cNvPr id="29" name="Rectangle 28"/>
          <p:cNvSpPr/>
          <p:nvPr/>
        </p:nvSpPr>
        <p:spPr>
          <a:xfrm>
            <a:off x="7574114" y="5410200"/>
            <a:ext cx="1569886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bm</a:t>
            </a:r>
            <a:r>
              <a:rPr lang="en-US" sz="1800" kern="0" dirty="0">
                <a:latin typeface="Courier New" pitchFamily="49" charset="0"/>
              </a:rPr>
              <a:t> '(50))</a:t>
            </a:r>
            <a:endParaRPr lang="en-US" sz="1800" dirty="0"/>
          </a:p>
        </p:txBody>
      </p:sp>
      <p:sp>
        <p:nvSpPr>
          <p:cNvPr id="30" name="TextBox 29"/>
          <p:cNvSpPr txBox="1"/>
          <p:nvPr/>
        </p:nvSpPr>
        <p:spPr>
          <a:xfrm>
            <a:off x="8065488" y="3962400"/>
            <a:ext cx="1055673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latin typeface="+mj-lt"/>
              </a:rPr>
              <a:t>2</a:t>
            </a:r>
            <a:r>
              <a:rPr lang="en-US" sz="2600" baseline="30000" dirty="0">
                <a:latin typeface="+mj-lt"/>
              </a:rPr>
              <a:t>50</a:t>
            </a:r>
          </a:p>
          <a:p>
            <a:r>
              <a:rPr lang="en-US" sz="2600" dirty="0">
                <a:latin typeface="+mj-lt"/>
              </a:rPr>
              <a:t>times</a:t>
            </a:r>
          </a:p>
        </p:txBody>
      </p:sp>
      <p:sp>
        <p:nvSpPr>
          <p:cNvPr id="31" name="Line 45"/>
          <p:cNvSpPr>
            <a:spLocks noChangeShapeType="1"/>
          </p:cNvSpPr>
          <p:nvPr/>
        </p:nvSpPr>
        <p:spPr bwMode="auto">
          <a:xfrm>
            <a:off x="1720572" y="3105090"/>
            <a:ext cx="459754" cy="1447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32" name="Rectangle 31"/>
          <p:cNvSpPr/>
          <p:nvPr/>
        </p:nvSpPr>
        <p:spPr>
          <a:xfrm>
            <a:off x="2286000" y="4400490"/>
            <a:ext cx="143136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bm</a:t>
            </a:r>
            <a:r>
              <a:rPr lang="en-US" sz="1800" kern="0" dirty="0">
                <a:latin typeface="Courier New" pitchFamily="49" charset="0"/>
              </a:rPr>
              <a:t> '(2…)</a:t>
            </a:r>
            <a:endParaRPr lang="en-US" sz="1800" dirty="0"/>
          </a:p>
        </p:txBody>
      </p:sp>
      <p:sp>
        <p:nvSpPr>
          <p:cNvPr id="33" name="Line 45"/>
          <p:cNvSpPr>
            <a:spLocks noChangeShapeType="1"/>
          </p:cNvSpPr>
          <p:nvPr/>
        </p:nvSpPr>
        <p:spPr bwMode="auto">
          <a:xfrm>
            <a:off x="3810000" y="3152745"/>
            <a:ext cx="427726" cy="71434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34" name="Rectangle 33"/>
          <p:cNvSpPr/>
          <p:nvPr/>
        </p:nvSpPr>
        <p:spPr>
          <a:xfrm>
            <a:off x="4343400" y="3714690"/>
            <a:ext cx="143136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bm</a:t>
            </a:r>
            <a:r>
              <a:rPr lang="en-US" sz="1800" kern="0" dirty="0">
                <a:latin typeface="Courier New" pitchFamily="49" charset="0"/>
              </a:rPr>
              <a:t> '(3…)</a:t>
            </a:r>
            <a:endParaRPr lang="en-US" sz="1800" dirty="0"/>
          </a:p>
        </p:txBody>
      </p:sp>
      <p:sp>
        <p:nvSpPr>
          <p:cNvPr id="35" name="Line 45"/>
          <p:cNvSpPr>
            <a:spLocks noChangeShapeType="1"/>
          </p:cNvSpPr>
          <p:nvPr/>
        </p:nvSpPr>
        <p:spPr bwMode="auto">
          <a:xfrm>
            <a:off x="3810000" y="46290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36" name="Rectangle 35"/>
          <p:cNvSpPr/>
          <p:nvPr/>
        </p:nvSpPr>
        <p:spPr>
          <a:xfrm>
            <a:off x="4343400" y="4476690"/>
            <a:ext cx="143136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bm</a:t>
            </a:r>
            <a:r>
              <a:rPr lang="en-US" sz="1800" kern="0" dirty="0">
                <a:latin typeface="Courier New" pitchFamily="49" charset="0"/>
              </a:rPr>
              <a:t> '(3…)</a:t>
            </a:r>
            <a:endParaRPr lang="en-US" sz="1800" dirty="0"/>
          </a:p>
        </p:txBody>
      </p:sp>
      <p:sp>
        <p:nvSpPr>
          <p:cNvPr id="37" name="Line 45"/>
          <p:cNvSpPr>
            <a:spLocks noChangeShapeType="1"/>
          </p:cNvSpPr>
          <p:nvPr/>
        </p:nvSpPr>
        <p:spPr bwMode="auto">
          <a:xfrm>
            <a:off x="3810000" y="4676745"/>
            <a:ext cx="427726" cy="71434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38" name="Rectangle 37"/>
          <p:cNvSpPr/>
          <p:nvPr/>
        </p:nvSpPr>
        <p:spPr>
          <a:xfrm>
            <a:off x="4343400" y="5238690"/>
            <a:ext cx="143136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bm</a:t>
            </a:r>
            <a:r>
              <a:rPr lang="en-US" sz="1800" kern="0" dirty="0">
                <a:latin typeface="Courier New" pitchFamily="49" charset="0"/>
              </a:rPr>
              <a:t> '(3…)</a:t>
            </a:r>
            <a:endParaRPr lang="en-US" sz="1800" dirty="0"/>
          </a:p>
        </p:txBody>
      </p:sp>
      <p:sp>
        <p:nvSpPr>
          <p:cNvPr id="39" name="Line 45"/>
          <p:cNvSpPr>
            <a:spLocks noChangeShapeType="1"/>
          </p:cNvSpPr>
          <p:nvPr/>
        </p:nvSpPr>
        <p:spPr bwMode="auto">
          <a:xfrm>
            <a:off x="6019800" y="3152745"/>
            <a:ext cx="351526" cy="20005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0" name="Line 45"/>
          <p:cNvSpPr>
            <a:spLocks noChangeShapeType="1"/>
          </p:cNvSpPr>
          <p:nvPr/>
        </p:nvSpPr>
        <p:spPr bwMode="auto">
          <a:xfrm>
            <a:off x="6705600" y="3152745"/>
            <a:ext cx="351526" cy="20005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1" name="Line 45"/>
          <p:cNvSpPr>
            <a:spLocks noChangeShapeType="1"/>
          </p:cNvSpPr>
          <p:nvPr/>
        </p:nvSpPr>
        <p:spPr bwMode="auto">
          <a:xfrm>
            <a:off x="7192274" y="3124200"/>
            <a:ext cx="351526" cy="20005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2" name="Line 45"/>
          <p:cNvSpPr>
            <a:spLocks noChangeShapeType="1"/>
          </p:cNvSpPr>
          <p:nvPr/>
        </p:nvSpPr>
        <p:spPr bwMode="auto">
          <a:xfrm>
            <a:off x="5943600" y="38670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3" name="Line 45"/>
          <p:cNvSpPr>
            <a:spLocks noChangeShapeType="1"/>
          </p:cNvSpPr>
          <p:nvPr/>
        </p:nvSpPr>
        <p:spPr bwMode="auto">
          <a:xfrm>
            <a:off x="6629400" y="38670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4" name="Line 45"/>
          <p:cNvSpPr>
            <a:spLocks noChangeShapeType="1"/>
          </p:cNvSpPr>
          <p:nvPr/>
        </p:nvSpPr>
        <p:spPr bwMode="auto">
          <a:xfrm>
            <a:off x="7239000" y="38670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5" name="Line 45"/>
          <p:cNvSpPr>
            <a:spLocks noChangeShapeType="1"/>
          </p:cNvSpPr>
          <p:nvPr/>
        </p:nvSpPr>
        <p:spPr bwMode="auto">
          <a:xfrm>
            <a:off x="5943600" y="3914745"/>
            <a:ext cx="351526" cy="20005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6" name="Line 45"/>
          <p:cNvSpPr>
            <a:spLocks noChangeShapeType="1"/>
          </p:cNvSpPr>
          <p:nvPr/>
        </p:nvSpPr>
        <p:spPr bwMode="auto">
          <a:xfrm>
            <a:off x="6629400" y="3914745"/>
            <a:ext cx="351526" cy="20005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7" name="Line 45"/>
          <p:cNvSpPr>
            <a:spLocks noChangeShapeType="1"/>
          </p:cNvSpPr>
          <p:nvPr/>
        </p:nvSpPr>
        <p:spPr bwMode="auto">
          <a:xfrm>
            <a:off x="7268474" y="3886200"/>
            <a:ext cx="351526" cy="20005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8" name="Line 45"/>
          <p:cNvSpPr>
            <a:spLocks noChangeShapeType="1"/>
          </p:cNvSpPr>
          <p:nvPr/>
        </p:nvSpPr>
        <p:spPr bwMode="auto">
          <a:xfrm>
            <a:off x="5943600" y="47052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9" name="Line 45"/>
          <p:cNvSpPr>
            <a:spLocks noChangeShapeType="1"/>
          </p:cNvSpPr>
          <p:nvPr/>
        </p:nvSpPr>
        <p:spPr bwMode="auto">
          <a:xfrm>
            <a:off x="6629400" y="47052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50" name="Line 45"/>
          <p:cNvSpPr>
            <a:spLocks noChangeShapeType="1"/>
          </p:cNvSpPr>
          <p:nvPr/>
        </p:nvSpPr>
        <p:spPr bwMode="auto">
          <a:xfrm>
            <a:off x="7239000" y="47052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51" name="Line 45"/>
          <p:cNvSpPr>
            <a:spLocks noChangeShapeType="1"/>
          </p:cNvSpPr>
          <p:nvPr/>
        </p:nvSpPr>
        <p:spPr bwMode="auto">
          <a:xfrm>
            <a:off x="5943600" y="4752945"/>
            <a:ext cx="351526" cy="20005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52" name="Line 45"/>
          <p:cNvSpPr>
            <a:spLocks noChangeShapeType="1"/>
          </p:cNvSpPr>
          <p:nvPr/>
        </p:nvSpPr>
        <p:spPr bwMode="auto">
          <a:xfrm>
            <a:off x="6629400" y="4752945"/>
            <a:ext cx="351526" cy="20005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53" name="Line 45"/>
          <p:cNvSpPr>
            <a:spLocks noChangeShapeType="1"/>
          </p:cNvSpPr>
          <p:nvPr/>
        </p:nvSpPr>
        <p:spPr bwMode="auto">
          <a:xfrm>
            <a:off x="7268474" y="4724400"/>
            <a:ext cx="351526" cy="20005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54" name="Line 45"/>
          <p:cNvSpPr>
            <a:spLocks noChangeShapeType="1"/>
          </p:cNvSpPr>
          <p:nvPr/>
        </p:nvSpPr>
        <p:spPr bwMode="auto">
          <a:xfrm>
            <a:off x="5943600" y="54672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55" name="Line 45"/>
          <p:cNvSpPr>
            <a:spLocks noChangeShapeType="1"/>
          </p:cNvSpPr>
          <p:nvPr/>
        </p:nvSpPr>
        <p:spPr bwMode="auto">
          <a:xfrm>
            <a:off x="6629400" y="54672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56" name="Line 45"/>
          <p:cNvSpPr>
            <a:spLocks noChangeShapeType="1"/>
          </p:cNvSpPr>
          <p:nvPr/>
        </p:nvSpPr>
        <p:spPr bwMode="auto">
          <a:xfrm>
            <a:off x="7239000" y="54672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57" name="Line 45"/>
          <p:cNvSpPr>
            <a:spLocks noChangeShapeType="1"/>
          </p:cNvSpPr>
          <p:nvPr/>
        </p:nvSpPr>
        <p:spPr bwMode="auto">
          <a:xfrm>
            <a:off x="5943600" y="5514945"/>
            <a:ext cx="351526" cy="20005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58" name="Line 45"/>
          <p:cNvSpPr>
            <a:spLocks noChangeShapeType="1"/>
          </p:cNvSpPr>
          <p:nvPr/>
        </p:nvSpPr>
        <p:spPr bwMode="auto">
          <a:xfrm>
            <a:off x="6629400" y="5514945"/>
            <a:ext cx="351526" cy="20005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59" name="Line 45"/>
          <p:cNvSpPr>
            <a:spLocks noChangeShapeType="1"/>
          </p:cNvSpPr>
          <p:nvPr/>
        </p:nvSpPr>
        <p:spPr bwMode="auto">
          <a:xfrm>
            <a:off x="7268474" y="5486400"/>
            <a:ext cx="351526" cy="20005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01143414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/>
      <p:bldP spid="29" grpId="0" animBg="1"/>
      <p:bldP spid="30" grpId="0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Math never lies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Suppose the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cond</a:t>
            </a:r>
            <a:r>
              <a:rPr lang="en-US" dirty="0"/>
              <a:t>,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car</a:t>
            </a:r>
            <a:r>
              <a:rPr lang="en-US" dirty="0"/>
              <a:t>,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cdr</a:t>
            </a:r>
            <a:r>
              <a:rPr lang="en-US" dirty="0"/>
              <a:t>, and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null?</a:t>
            </a:r>
            <a:r>
              <a:rPr lang="en-US" dirty="0"/>
              <a:t> parts of </a:t>
            </a:r>
            <a:r>
              <a:rPr lang="en-US" b="1" dirty="0">
                <a:latin typeface="Courier New" pitchFamily="49" charset="0"/>
              </a:rPr>
              <a:t>bad-max</a:t>
            </a:r>
            <a:r>
              <a:rPr lang="en-US" dirty="0"/>
              <a:t> take 10</a:t>
            </a:r>
            <a:r>
              <a:rPr lang="en-US" sz="2400" b="1" baseline="30000" dirty="0"/>
              <a:t>-7</a:t>
            </a:r>
            <a:r>
              <a:rPr lang="en-US" dirty="0"/>
              <a:t> seconds total.</a:t>
            </a:r>
          </a:p>
          <a:p>
            <a:pPr lvl="1"/>
            <a:r>
              <a:rPr lang="en-US" dirty="0"/>
              <a:t>Then </a:t>
            </a:r>
            <a:r>
              <a:rPr lang="en-US" b="1" dirty="0">
                <a:latin typeface="Courier"/>
                <a:cs typeface="Courier"/>
              </a:rPr>
              <a:t>(</a:t>
            </a:r>
            <a:r>
              <a:rPr lang="en-US" b="1" dirty="0">
                <a:latin typeface="Courier New" pitchFamily="49" charset="0"/>
              </a:rPr>
              <a:t>bad-max '(50 49 … 1))</a:t>
            </a:r>
            <a:r>
              <a:rPr lang="en-US" dirty="0">
                <a:latin typeface="Courier New" pitchFamily="49" charset="0"/>
              </a:rPr>
              <a:t> </a:t>
            </a:r>
            <a:r>
              <a:rPr lang="en-US" dirty="0"/>
              <a:t>takes 50 x 10</a:t>
            </a:r>
            <a:r>
              <a:rPr lang="en-US" b="1" baseline="30000" dirty="0"/>
              <a:t>-7</a:t>
            </a:r>
            <a:r>
              <a:rPr lang="en-US" dirty="0"/>
              <a:t> seconds</a:t>
            </a:r>
          </a:p>
          <a:p>
            <a:pPr lvl="1"/>
            <a:r>
              <a:rPr lang="en-US" dirty="0"/>
              <a:t>And </a:t>
            </a:r>
            <a:r>
              <a:rPr lang="en-US" b="1" dirty="0">
                <a:latin typeface="Courier"/>
                <a:cs typeface="Courier"/>
              </a:rPr>
              <a:t>(</a:t>
            </a:r>
            <a:r>
              <a:rPr lang="en-US" b="1" dirty="0">
                <a:latin typeface="Courier New" pitchFamily="49" charset="0"/>
              </a:rPr>
              <a:t>bad-max '(1 2 … 50)) </a:t>
            </a:r>
            <a:r>
              <a:rPr lang="en-US" dirty="0"/>
              <a:t>takes 2.25 x 10</a:t>
            </a:r>
            <a:r>
              <a:rPr lang="en-US" b="1" baseline="30000" dirty="0"/>
              <a:t>8</a:t>
            </a:r>
            <a:r>
              <a:rPr lang="en-US" dirty="0"/>
              <a:t> seconds </a:t>
            </a:r>
          </a:p>
          <a:p>
            <a:pPr lvl="2"/>
            <a:r>
              <a:rPr lang="en-US" dirty="0"/>
              <a:t>(over 7 years)</a:t>
            </a:r>
          </a:p>
          <a:p>
            <a:pPr lvl="2"/>
            <a:r>
              <a:rPr lang="en-US" b="1" dirty="0">
                <a:latin typeface="Courier New" pitchFamily="49" charset="0"/>
              </a:rPr>
              <a:t>(bad-max '(55 54 … 1)) </a:t>
            </a:r>
            <a:r>
              <a:rPr lang="en-US" dirty="0">
                <a:latin typeface="+mj-lt"/>
              </a:rPr>
              <a:t>takes over 2 centuries</a:t>
            </a:r>
          </a:p>
          <a:p>
            <a:pPr lvl="2"/>
            <a:r>
              <a:rPr lang="en-US" dirty="0">
                <a:latin typeface="+mj-lt"/>
              </a:rPr>
              <a:t>Buying a faster computer won’t help much </a:t>
            </a:r>
            <a:r>
              <a:rPr lang="en-US" dirty="0">
                <a:latin typeface="+mj-lt"/>
                <a:sym typeface="Wingdings" pitchFamily="2" charset="2"/>
              </a:rPr>
              <a:t></a:t>
            </a:r>
            <a:endParaRPr lang="en-US" dirty="0">
              <a:latin typeface="+mj-lt"/>
            </a:endParaRPr>
          </a:p>
          <a:p>
            <a:pPr lvl="2"/>
            <a:endParaRPr lang="en-US" dirty="0">
              <a:latin typeface="+mj-lt"/>
            </a:endParaRPr>
          </a:p>
          <a:p>
            <a:pPr marL="0" indent="0">
              <a:buNone/>
            </a:pPr>
            <a:r>
              <a:rPr lang="en-US" dirty="0">
                <a:latin typeface="+mj-lt"/>
              </a:rPr>
              <a:t>The key is not to do repeated work that might do repeated work that might do…</a:t>
            </a:r>
          </a:p>
          <a:p>
            <a:pPr lvl="1"/>
            <a:r>
              <a:rPr lang="en-US" dirty="0">
                <a:latin typeface="+mj-lt"/>
              </a:rPr>
              <a:t>Saving recursive results in local bindings is essential…</a:t>
            </a:r>
          </a:p>
        </p:txBody>
      </p:sp>
    </p:spTree>
    <p:extLst>
      <p:ext uri="{BB962C8B-B14F-4D97-AF65-F5344CB8AC3E}">
        <p14:creationId xmlns:p14="http://schemas.microsoft.com/office/powerpoint/2010/main" val="184052497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Efficient max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838200" y="1600200"/>
            <a:ext cx="7467600" cy="2895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(define (good-max </a:t>
            </a:r>
            <a:r>
              <a:rPr lang="en-US" sz="2000" kern="0" dirty="0" err="1">
                <a:latin typeface="Courier New" pitchFamily="49" charset="0"/>
              </a:rPr>
              <a:t>lst</a:t>
            </a:r>
            <a:r>
              <a:rPr lang="en-US" sz="2000" kern="0" dirty="0">
                <a:latin typeface="Courier New" pitchFamily="49" charset="0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(</a:t>
            </a:r>
            <a:r>
              <a:rPr lang="en-US" sz="2000" kern="0" dirty="0" err="1">
                <a:latin typeface="Courier New" pitchFamily="49" charset="0"/>
              </a:rPr>
              <a:t>cond</a:t>
            </a:r>
            <a:endParaRPr lang="en-US" sz="2000" kern="0" dirty="0"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((null? (</a:t>
            </a:r>
            <a:r>
              <a:rPr lang="en-US" sz="2000" kern="0" dirty="0" err="1">
                <a:latin typeface="Courier New" pitchFamily="49" charset="0"/>
              </a:rPr>
              <a:t>cdr</a:t>
            </a:r>
            <a:r>
              <a:rPr lang="en-US" sz="2000" kern="0" dirty="0">
                <a:latin typeface="Courier New" pitchFamily="49" charset="0"/>
              </a:rPr>
              <a:t> </a:t>
            </a:r>
            <a:r>
              <a:rPr lang="en-US" sz="2000" kern="0" dirty="0" err="1">
                <a:latin typeface="Courier New" pitchFamily="49" charset="0"/>
              </a:rPr>
              <a:t>lst</a:t>
            </a:r>
            <a:r>
              <a:rPr lang="en-US" sz="2000" kern="0" dirty="0">
                <a:latin typeface="Courier New" pitchFamily="49" charset="0"/>
              </a:rPr>
              <a:t>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 (car </a:t>
            </a:r>
            <a:r>
              <a:rPr lang="en-US" sz="2000" kern="0" dirty="0" err="1">
                <a:latin typeface="Courier New" pitchFamily="49" charset="0"/>
              </a:rPr>
              <a:t>lst</a:t>
            </a:r>
            <a:r>
              <a:rPr lang="en-US" sz="2000" kern="0" dirty="0">
                <a:latin typeface="Courier New" pitchFamily="49" charset="0"/>
              </a:rPr>
              <a:t>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(#t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 (let ((max-of-</a:t>
            </a:r>
            <a:r>
              <a:rPr lang="en-US" sz="2000" kern="0" dirty="0" err="1">
                <a:latin typeface="Courier New" pitchFamily="49" charset="0"/>
              </a:rPr>
              <a:t>cdr</a:t>
            </a:r>
            <a:r>
              <a:rPr lang="en-US" sz="2000" kern="0" dirty="0">
                <a:latin typeface="Courier New" pitchFamily="49" charset="0"/>
              </a:rPr>
              <a:t> (good-max (</a:t>
            </a:r>
            <a:r>
              <a:rPr lang="en-US" sz="2000" kern="0" dirty="0" err="1">
                <a:latin typeface="Courier New" pitchFamily="49" charset="0"/>
              </a:rPr>
              <a:t>cdr</a:t>
            </a:r>
            <a:r>
              <a:rPr lang="en-US" sz="2000" kern="0" dirty="0">
                <a:latin typeface="Courier New" pitchFamily="49" charset="0"/>
              </a:rPr>
              <a:t> </a:t>
            </a:r>
            <a:r>
              <a:rPr lang="en-US" sz="2000" kern="0" dirty="0" err="1">
                <a:latin typeface="Courier New" pitchFamily="49" charset="0"/>
              </a:rPr>
              <a:t>lst</a:t>
            </a:r>
            <a:r>
              <a:rPr lang="en-US" sz="2000" kern="0" dirty="0">
                <a:latin typeface="Courier New" pitchFamily="49" charset="0"/>
              </a:rPr>
              <a:t>))))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   (if (&gt; (car </a:t>
            </a:r>
            <a:r>
              <a:rPr lang="en-US" sz="2000" kern="0" dirty="0" err="1">
                <a:latin typeface="Courier New" pitchFamily="49" charset="0"/>
              </a:rPr>
              <a:t>lst</a:t>
            </a:r>
            <a:r>
              <a:rPr lang="en-US" sz="2000" kern="0" dirty="0">
                <a:latin typeface="Courier New" pitchFamily="49" charset="0"/>
              </a:rPr>
              <a:t>) max-of-</a:t>
            </a:r>
            <a:r>
              <a:rPr lang="en-US" sz="2000" kern="0" dirty="0" err="1">
                <a:latin typeface="Courier New" pitchFamily="49" charset="0"/>
              </a:rPr>
              <a:t>cdr</a:t>
            </a:r>
            <a:r>
              <a:rPr lang="en-US" sz="2000" kern="0" dirty="0">
                <a:latin typeface="Courier New" pitchFamily="49" charset="0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     (car </a:t>
            </a:r>
            <a:r>
              <a:rPr lang="en-US" sz="2000" kern="0" dirty="0" err="1">
                <a:latin typeface="Courier New" pitchFamily="49" charset="0"/>
              </a:rPr>
              <a:t>lst</a:t>
            </a:r>
            <a:r>
              <a:rPr lang="en-US" sz="2000" kern="0" dirty="0">
                <a:latin typeface="Courier New" pitchFamily="49" charset="0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     max-of-</a:t>
            </a:r>
            <a:r>
              <a:rPr lang="en-US" sz="2000" kern="0" dirty="0" err="1">
                <a:latin typeface="Courier New" pitchFamily="49" charset="0"/>
              </a:rPr>
              <a:t>cdr</a:t>
            </a:r>
            <a:r>
              <a:rPr lang="en-US" sz="2000" kern="0" dirty="0">
                <a:latin typeface="Courier New" pitchFamily="49" charset="0"/>
              </a:rPr>
              <a:t>)))))</a:t>
            </a:r>
          </a:p>
        </p:txBody>
      </p:sp>
    </p:spTree>
    <p:extLst>
      <p:ext uri="{BB962C8B-B14F-4D97-AF65-F5344CB8AC3E}">
        <p14:creationId xmlns:p14="http://schemas.microsoft.com/office/powerpoint/2010/main" val="1348803437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Fast vs. fast</a:t>
            </a:r>
          </a:p>
        </p:txBody>
      </p:sp>
      <p:sp>
        <p:nvSpPr>
          <p:cNvPr id="7" name="Rectangle 6"/>
          <p:cNvSpPr/>
          <p:nvPr/>
        </p:nvSpPr>
        <p:spPr>
          <a:xfrm>
            <a:off x="76200" y="3847980"/>
            <a:ext cx="1569886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gm</a:t>
            </a:r>
            <a:r>
              <a:rPr lang="en-US" sz="1800" kern="0" dirty="0">
                <a:latin typeface="Courier New" pitchFamily="49" charset="0"/>
              </a:rPr>
              <a:t> '(50…)</a:t>
            </a:r>
            <a:endParaRPr lang="en-US" sz="1800" dirty="0"/>
          </a:p>
        </p:txBody>
      </p:sp>
      <p:sp>
        <p:nvSpPr>
          <p:cNvPr id="8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371600" y="1499788"/>
            <a:ext cx="6400800" cy="1472012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(let ((max-of-</a:t>
            </a:r>
            <a:r>
              <a:rPr lang="en-US" sz="2000" kern="0" dirty="0" err="1">
                <a:latin typeface="Courier New" pitchFamily="49" charset="0"/>
              </a:rPr>
              <a:t>cdr</a:t>
            </a:r>
            <a:r>
              <a:rPr lang="en-US" sz="2000" kern="0" dirty="0">
                <a:latin typeface="Courier New" pitchFamily="49" charset="0"/>
              </a:rPr>
              <a:t> (good-max (</a:t>
            </a:r>
            <a:r>
              <a:rPr lang="en-US" sz="2000" kern="0" dirty="0" err="1">
                <a:latin typeface="Courier New" pitchFamily="49" charset="0"/>
              </a:rPr>
              <a:t>cdr</a:t>
            </a:r>
            <a:r>
              <a:rPr lang="en-US" sz="2000" kern="0" dirty="0">
                <a:latin typeface="Courier New" pitchFamily="49" charset="0"/>
              </a:rPr>
              <a:t> </a:t>
            </a:r>
            <a:r>
              <a:rPr lang="en-US" sz="2000" kern="0" dirty="0" err="1">
                <a:latin typeface="Courier New" pitchFamily="49" charset="0"/>
              </a:rPr>
              <a:t>lst</a:t>
            </a:r>
            <a:r>
              <a:rPr lang="en-US" sz="2000" kern="0" dirty="0">
                <a:latin typeface="Courier New" pitchFamily="49" charset="0"/>
              </a:rPr>
              <a:t>))))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(if (&gt; (car </a:t>
            </a:r>
            <a:r>
              <a:rPr lang="en-US" sz="2000" kern="0" dirty="0" err="1">
                <a:latin typeface="Courier New" pitchFamily="49" charset="0"/>
              </a:rPr>
              <a:t>lst</a:t>
            </a:r>
            <a:r>
              <a:rPr lang="en-US" sz="2000" kern="0" dirty="0">
                <a:latin typeface="Courier New" pitchFamily="49" charset="0"/>
              </a:rPr>
              <a:t>) max-of-</a:t>
            </a:r>
            <a:r>
              <a:rPr lang="en-US" sz="2000" kern="0" dirty="0" err="1">
                <a:latin typeface="Courier New" pitchFamily="49" charset="0"/>
              </a:rPr>
              <a:t>cdr</a:t>
            </a:r>
            <a:r>
              <a:rPr lang="en-US" sz="2000" kern="0" dirty="0">
                <a:latin typeface="Courier New" pitchFamily="49" charset="0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 (car </a:t>
            </a:r>
            <a:r>
              <a:rPr lang="en-US" sz="2000" kern="0" dirty="0" err="1">
                <a:latin typeface="Courier New" pitchFamily="49" charset="0"/>
              </a:rPr>
              <a:t>lst</a:t>
            </a:r>
            <a:r>
              <a:rPr lang="en-US" sz="2000" kern="0" dirty="0">
                <a:latin typeface="Courier New" pitchFamily="49" charset="0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 max-of-</a:t>
            </a:r>
            <a:r>
              <a:rPr lang="en-US" sz="2000" kern="0" dirty="0" err="1">
                <a:latin typeface="Courier New" pitchFamily="49" charset="0"/>
              </a:rPr>
              <a:t>cdr</a:t>
            </a:r>
            <a:r>
              <a:rPr lang="en-US" sz="2000" kern="0" dirty="0">
                <a:latin typeface="Courier New" pitchFamily="49" charset="0"/>
              </a:rPr>
              <a:t>))</a:t>
            </a:r>
          </a:p>
        </p:txBody>
      </p:sp>
      <p:sp>
        <p:nvSpPr>
          <p:cNvPr id="9" name="Line 45"/>
          <p:cNvSpPr>
            <a:spLocks noChangeShapeType="1"/>
          </p:cNvSpPr>
          <p:nvPr/>
        </p:nvSpPr>
        <p:spPr bwMode="auto">
          <a:xfrm>
            <a:off x="1676400" y="40194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10" name="Rectangle 9"/>
          <p:cNvSpPr/>
          <p:nvPr/>
        </p:nvSpPr>
        <p:spPr>
          <a:xfrm>
            <a:off x="2133600" y="3867090"/>
            <a:ext cx="1569886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gm</a:t>
            </a:r>
            <a:r>
              <a:rPr lang="en-US" sz="1800" kern="0" dirty="0">
                <a:latin typeface="Courier New" pitchFamily="49" charset="0"/>
              </a:rPr>
              <a:t> '(49…)</a:t>
            </a:r>
            <a:endParaRPr lang="en-US" sz="1800" dirty="0"/>
          </a:p>
        </p:txBody>
      </p:sp>
      <p:sp>
        <p:nvSpPr>
          <p:cNvPr id="11" name="Line 45"/>
          <p:cNvSpPr>
            <a:spLocks noChangeShapeType="1"/>
          </p:cNvSpPr>
          <p:nvPr/>
        </p:nvSpPr>
        <p:spPr bwMode="auto">
          <a:xfrm>
            <a:off x="3733800" y="40194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12" name="Rectangle 11"/>
          <p:cNvSpPr/>
          <p:nvPr/>
        </p:nvSpPr>
        <p:spPr>
          <a:xfrm>
            <a:off x="4191000" y="3867090"/>
            <a:ext cx="1569886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gm</a:t>
            </a:r>
            <a:r>
              <a:rPr lang="en-US" sz="1800" kern="0" dirty="0">
                <a:latin typeface="Courier New" pitchFamily="49" charset="0"/>
              </a:rPr>
              <a:t> '(48…)</a:t>
            </a:r>
            <a:endParaRPr lang="en-US" sz="1800" dirty="0"/>
          </a:p>
        </p:txBody>
      </p:sp>
      <p:sp>
        <p:nvSpPr>
          <p:cNvPr id="13" name="Line 45"/>
          <p:cNvSpPr>
            <a:spLocks noChangeShapeType="1"/>
          </p:cNvSpPr>
          <p:nvPr/>
        </p:nvSpPr>
        <p:spPr bwMode="auto">
          <a:xfrm>
            <a:off x="5791200" y="40194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14" name="Line 45"/>
          <p:cNvSpPr>
            <a:spLocks noChangeShapeType="1"/>
          </p:cNvSpPr>
          <p:nvPr/>
        </p:nvSpPr>
        <p:spPr bwMode="auto">
          <a:xfrm>
            <a:off x="6477000" y="40194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15" name="Line 45"/>
          <p:cNvSpPr>
            <a:spLocks noChangeShapeType="1"/>
          </p:cNvSpPr>
          <p:nvPr/>
        </p:nvSpPr>
        <p:spPr bwMode="auto">
          <a:xfrm>
            <a:off x="7086600" y="40194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16" name="Rectangle 15"/>
          <p:cNvSpPr/>
          <p:nvPr/>
        </p:nvSpPr>
        <p:spPr>
          <a:xfrm>
            <a:off x="7650540" y="3867090"/>
            <a:ext cx="143136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gm</a:t>
            </a:r>
            <a:r>
              <a:rPr lang="en-US" sz="1800" kern="0" dirty="0">
                <a:latin typeface="Courier New" pitchFamily="49" charset="0"/>
              </a:rPr>
              <a:t> '(1))</a:t>
            </a:r>
            <a:endParaRPr lang="en-US" sz="1800" dirty="0"/>
          </a:p>
        </p:txBody>
      </p:sp>
      <p:sp>
        <p:nvSpPr>
          <p:cNvPr id="17" name="Rectangle 16"/>
          <p:cNvSpPr/>
          <p:nvPr/>
        </p:nvSpPr>
        <p:spPr>
          <a:xfrm>
            <a:off x="108228" y="4648200"/>
            <a:ext cx="143136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gm</a:t>
            </a:r>
            <a:r>
              <a:rPr lang="en-US" sz="1800" kern="0" dirty="0">
                <a:latin typeface="Courier New" pitchFamily="49" charset="0"/>
              </a:rPr>
              <a:t> '(1…)</a:t>
            </a:r>
            <a:endParaRPr lang="en-US" sz="1800" dirty="0"/>
          </a:p>
        </p:txBody>
      </p:sp>
      <p:sp>
        <p:nvSpPr>
          <p:cNvPr id="18" name="Line 45"/>
          <p:cNvSpPr>
            <a:spLocks noChangeShapeType="1"/>
          </p:cNvSpPr>
          <p:nvPr/>
        </p:nvSpPr>
        <p:spPr bwMode="auto">
          <a:xfrm>
            <a:off x="1600200" y="481971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19" name="Rectangle 18"/>
          <p:cNvSpPr/>
          <p:nvPr/>
        </p:nvSpPr>
        <p:spPr>
          <a:xfrm>
            <a:off x="2057400" y="4667310"/>
            <a:ext cx="1645860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gm</a:t>
            </a:r>
            <a:r>
              <a:rPr lang="en-US" sz="1800" kern="0" dirty="0">
                <a:latin typeface="Courier New" pitchFamily="49" charset="0"/>
              </a:rPr>
              <a:t> '(2…)</a:t>
            </a:r>
            <a:endParaRPr lang="en-US" sz="1800" dirty="0"/>
          </a:p>
        </p:txBody>
      </p:sp>
      <p:sp>
        <p:nvSpPr>
          <p:cNvPr id="20" name="Line 45"/>
          <p:cNvSpPr>
            <a:spLocks noChangeShapeType="1"/>
          </p:cNvSpPr>
          <p:nvPr/>
        </p:nvSpPr>
        <p:spPr bwMode="auto">
          <a:xfrm>
            <a:off x="3687074" y="481971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1" name="Rectangle 20"/>
          <p:cNvSpPr/>
          <p:nvPr/>
        </p:nvSpPr>
        <p:spPr>
          <a:xfrm>
            <a:off x="4114800" y="4667310"/>
            <a:ext cx="1600200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gm</a:t>
            </a:r>
            <a:r>
              <a:rPr lang="en-US" sz="1800" kern="0" dirty="0">
                <a:latin typeface="Courier New" pitchFamily="49" charset="0"/>
              </a:rPr>
              <a:t> '(3…)</a:t>
            </a:r>
            <a:endParaRPr lang="en-US" sz="1800" dirty="0"/>
          </a:p>
        </p:txBody>
      </p:sp>
      <p:sp>
        <p:nvSpPr>
          <p:cNvPr id="22" name="Line 45"/>
          <p:cNvSpPr>
            <a:spLocks noChangeShapeType="1"/>
          </p:cNvSpPr>
          <p:nvPr/>
        </p:nvSpPr>
        <p:spPr bwMode="auto">
          <a:xfrm>
            <a:off x="5715000" y="481971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3" name="Line 45"/>
          <p:cNvSpPr>
            <a:spLocks noChangeShapeType="1"/>
          </p:cNvSpPr>
          <p:nvPr/>
        </p:nvSpPr>
        <p:spPr bwMode="auto">
          <a:xfrm>
            <a:off x="6400800" y="481971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4" name="Line 45"/>
          <p:cNvSpPr>
            <a:spLocks noChangeShapeType="1"/>
          </p:cNvSpPr>
          <p:nvPr/>
        </p:nvSpPr>
        <p:spPr bwMode="auto">
          <a:xfrm>
            <a:off x="7010400" y="481971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5" name="Rectangle 24"/>
          <p:cNvSpPr/>
          <p:nvPr/>
        </p:nvSpPr>
        <p:spPr>
          <a:xfrm>
            <a:off x="7574340" y="4667310"/>
            <a:ext cx="1569886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gm</a:t>
            </a:r>
            <a:r>
              <a:rPr lang="en-US" sz="1800" kern="0" dirty="0">
                <a:latin typeface="Courier New" pitchFamily="49" charset="0"/>
              </a:rPr>
              <a:t> '(50))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501987927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valuable non-feature: no mutation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You now have all the features you need for project 1.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Now learn a very important non-feature</a:t>
            </a:r>
          </a:p>
          <a:p>
            <a:pPr lvl="1"/>
            <a:r>
              <a:rPr lang="en-US" dirty="0"/>
              <a:t>Huh?? How could the </a:t>
            </a:r>
            <a:r>
              <a:rPr lang="en-US" i="1" dirty="0"/>
              <a:t>lack</a:t>
            </a:r>
            <a:r>
              <a:rPr lang="en-US" dirty="0"/>
              <a:t> of a feature be important?</a:t>
            </a:r>
          </a:p>
          <a:p>
            <a:pPr lvl="1"/>
            <a:r>
              <a:rPr lang="en-US" dirty="0"/>
              <a:t>When it lets you know things </a:t>
            </a:r>
            <a:r>
              <a:rPr lang="en-US" i="1" dirty="0"/>
              <a:t>other</a:t>
            </a:r>
            <a:r>
              <a:rPr lang="en-US" dirty="0"/>
              <a:t> code will </a:t>
            </a:r>
            <a:r>
              <a:rPr lang="en-US" i="1" dirty="0"/>
              <a:t>not</a:t>
            </a:r>
            <a:r>
              <a:rPr lang="en-US" dirty="0"/>
              <a:t> do with your code and the results your code produces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/>
              <a:t>A major aspect and contribution of functional programming: 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>
                <a:solidFill>
                  <a:schemeClr val="accent2"/>
                </a:solidFill>
              </a:rPr>
              <a:t>Not being able to assign to (a.k.a. </a:t>
            </a:r>
            <a:r>
              <a:rPr lang="en-US" b="1" i="1" dirty="0">
                <a:solidFill>
                  <a:schemeClr val="accent2"/>
                </a:solidFill>
              </a:rPr>
              <a:t>mutate</a:t>
            </a:r>
            <a:r>
              <a:rPr lang="en-US" dirty="0">
                <a:solidFill>
                  <a:schemeClr val="accent2"/>
                </a:solidFill>
              </a:rPr>
              <a:t>) variables or parts of tuples and lists</a:t>
            </a:r>
          </a:p>
        </p:txBody>
      </p:sp>
    </p:spTree>
    <p:extLst>
      <p:ext uri="{BB962C8B-B14F-4D97-AF65-F5344CB8AC3E}">
        <p14:creationId xmlns:p14="http://schemas.microsoft.com/office/powerpoint/2010/main" val="202406525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Local bindings</a:t>
            </a:r>
          </a:p>
          <a:p>
            <a:pPr lvl="1"/>
            <a:r>
              <a:rPr lang="en-US" dirty="0"/>
              <a:t>We will see these for variables and functions.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Benefits of no mutation</a:t>
            </a:r>
          </a:p>
          <a:p>
            <a:pPr lvl="1"/>
            <a:r>
              <a:rPr lang="en-US" dirty="0"/>
              <a:t>No need for you to keep track of sharing/aliasing, which Java (and sometimes Python) programmers must obsess about</a:t>
            </a:r>
          </a:p>
          <a:p>
            <a:pPr lvl="1"/>
            <a:r>
              <a:rPr lang="en-US" dirty="0"/>
              <a:t>What makes global variables "bad" in most languages (languages that allow mutation)</a:t>
            </a:r>
          </a:p>
        </p:txBody>
      </p:sp>
    </p:spTree>
    <p:extLst>
      <p:ext uri="{BB962C8B-B14F-4D97-AF65-F5344CB8AC3E}">
        <p14:creationId xmlns:p14="http://schemas.microsoft.com/office/powerpoint/2010/main" val="76888745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Suppose we had mutation…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3276600"/>
            <a:ext cx="8001000" cy="2667000"/>
          </a:xfrm>
        </p:spPr>
        <p:txBody>
          <a:bodyPr/>
          <a:lstStyle/>
          <a:p>
            <a:r>
              <a:rPr lang="en-US" dirty="0"/>
              <a:t>What is </a:t>
            </a:r>
            <a:r>
              <a:rPr lang="en-US" b="1" dirty="0">
                <a:latin typeface="Courier New" pitchFamily="49" charset="0"/>
              </a:rPr>
              <a:t>z</a:t>
            </a:r>
            <a:r>
              <a:rPr lang="en-US" dirty="0"/>
              <a:t>?</a:t>
            </a:r>
          </a:p>
          <a:p>
            <a:pPr lvl="1"/>
            <a:r>
              <a:rPr lang="en-US" dirty="0"/>
              <a:t>Would depend on how we implemented </a:t>
            </a:r>
            <a:r>
              <a:rPr lang="en-US" b="1" dirty="0">
                <a:latin typeface="Courier New" pitchFamily="49" charset="0"/>
              </a:rPr>
              <a:t>sort-pair</a:t>
            </a:r>
            <a:endParaRPr lang="en-US" dirty="0"/>
          </a:p>
          <a:p>
            <a:pPr lvl="2"/>
            <a:r>
              <a:rPr lang="en-US" dirty="0"/>
              <a:t>Would have to decide carefully and document</a:t>
            </a:r>
            <a:r>
              <a:rPr lang="en-US" b="1" dirty="0">
                <a:latin typeface="Courier New" pitchFamily="49" charset="0"/>
              </a:rPr>
              <a:t> sort-pair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But without mutation, we can implement “either way”</a:t>
            </a:r>
          </a:p>
          <a:p>
            <a:pPr lvl="2"/>
            <a:r>
              <a:rPr lang="en-US" dirty="0">
                <a:solidFill>
                  <a:schemeClr val="accent2"/>
                </a:solidFill>
              </a:rPr>
              <a:t>No code can ever distinguish aliasing vs. identical copies</a:t>
            </a:r>
          </a:p>
          <a:p>
            <a:pPr lvl="2"/>
            <a:r>
              <a:rPr lang="en-US" dirty="0">
                <a:solidFill>
                  <a:schemeClr val="accent2"/>
                </a:solidFill>
              </a:rPr>
              <a:t>No need to think about aliasing; focus on other things</a:t>
            </a:r>
          </a:p>
          <a:p>
            <a:pPr lvl="2"/>
            <a:r>
              <a:rPr lang="en-US" dirty="0">
                <a:solidFill>
                  <a:schemeClr val="accent2"/>
                </a:solidFill>
              </a:rPr>
              <a:t>Can use aliasing, which saves space, without danger 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85800" y="990600"/>
            <a:ext cx="7924800" cy="22098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FF0000"/>
                </a:solidFill>
                <a:latin typeface="Courier New" pitchFamily="49" charset="0"/>
              </a:rPr>
              <a:t>; Recall that sort-pair takes a pair and returns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FF0000"/>
                </a:solidFill>
                <a:latin typeface="Courier New" pitchFamily="49" charset="0"/>
              </a:rPr>
              <a:t>; an equivalent pair so that car &gt; </a:t>
            </a:r>
            <a:r>
              <a:rPr lang="en-US" sz="2000" kern="0" dirty="0" err="1">
                <a:solidFill>
                  <a:srgbClr val="FF0000"/>
                </a:solidFill>
                <a:latin typeface="Courier New" pitchFamily="49" charset="0"/>
              </a:rPr>
              <a:t>cdr.</a:t>
            </a:r>
            <a:endParaRPr lang="en-US" sz="2000" kern="0" dirty="0">
              <a:solidFill>
                <a:srgbClr val="FF0000"/>
              </a:solidFill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(define x '(4 . 3))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(define y (sort-pair x))</a:t>
            </a:r>
            <a:endParaRPr lang="en-US" sz="2000" i="1" kern="0" dirty="0">
              <a:solidFill>
                <a:srgbClr val="FF0000"/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i="1" kern="0" dirty="0">
                <a:solidFill>
                  <a:srgbClr val="FF0000"/>
                </a:solidFill>
                <a:latin typeface="Courier New" pitchFamily="49" charset="0"/>
              </a:rPr>
              <a:t>; Somehow mutate (car x) to hold 5</a:t>
            </a: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(define z (car y))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rgbClr val="FF0000"/>
              </a:solidFill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20462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Interface vs. implementation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066800"/>
            <a:ext cx="8839200" cy="17526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In Racket, these two implementations of </a:t>
            </a:r>
            <a:r>
              <a:rPr lang="en-US" b="1" dirty="0">
                <a:latin typeface="Courier New" pitchFamily="49" charset="0"/>
              </a:rPr>
              <a:t>sort-pair</a:t>
            </a:r>
            <a:r>
              <a:rPr lang="en-US" dirty="0"/>
              <a:t> are indistinguishable</a:t>
            </a:r>
          </a:p>
          <a:p>
            <a:pPr lvl="1"/>
            <a:r>
              <a:rPr lang="en-US" dirty="0"/>
              <a:t>But only because pairs are immutable</a:t>
            </a:r>
          </a:p>
          <a:p>
            <a:pPr lvl="1"/>
            <a:r>
              <a:rPr lang="en-US" dirty="0"/>
              <a:t>The first is better style: simpler and avoids making a new pair in the then-branch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600200" y="2667000"/>
            <a:ext cx="5943600" cy="2895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(define (sort-pair pair)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	(if (&gt; (car pair) (</a:t>
            </a:r>
            <a:r>
              <a:rPr lang="en-US" sz="2000" kern="0" dirty="0" err="1">
                <a:latin typeface="Courier New" pitchFamily="49" charset="0"/>
              </a:rPr>
              <a:t>cdr</a:t>
            </a:r>
            <a:r>
              <a:rPr lang="en-US" sz="2000" kern="0" dirty="0">
                <a:latin typeface="Courier New" pitchFamily="49" charset="0"/>
              </a:rPr>
              <a:t> pair))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		pair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		(cons (</a:t>
            </a:r>
            <a:r>
              <a:rPr lang="en-US" sz="2000" kern="0" dirty="0" err="1">
                <a:latin typeface="Courier New" pitchFamily="49" charset="0"/>
              </a:rPr>
              <a:t>cdr</a:t>
            </a:r>
            <a:r>
              <a:rPr lang="en-US" sz="2000" kern="0" dirty="0">
                <a:latin typeface="Courier New" pitchFamily="49" charset="0"/>
              </a:rPr>
              <a:t> pair) (car pair))))</a:t>
            </a:r>
            <a:br>
              <a:rPr lang="en-US" sz="2000" kern="0" dirty="0">
                <a:latin typeface="Courier New" pitchFamily="49" charset="0"/>
              </a:rPr>
            </a:br>
            <a:endParaRPr lang="en-US" sz="2000" kern="0" dirty="0"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(define (sort-pair pair)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	(if (&gt; (car pair) (</a:t>
            </a:r>
            <a:r>
              <a:rPr lang="en-US" sz="2000" kern="0" dirty="0" err="1">
                <a:latin typeface="Courier New" pitchFamily="49" charset="0"/>
              </a:rPr>
              <a:t>cdr</a:t>
            </a:r>
            <a:r>
              <a:rPr lang="en-US" sz="2000" kern="0" dirty="0">
                <a:latin typeface="Courier New" pitchFamily="49" charset="0"/>
              </a:rPr>
              <a:t> pair))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		(cons (car pair) (</a:t>
            </a:r>
            <a:r>
              <a:rPr lang="en-US" sz="2000" kern="0" dirty="0" err="1">
                <a:latin typeface="Courier New" pitchFamily="49" charset="0"/>
              </a:rPr>
              <a:t>cdr</a:t>
            </a:r>
            <a:r>
              <a:rPr lang="en-US" sz="2000" kern="0" dirty="0">
                <a:latin typeface="Courier New" pitchFamily="49" charset="0"/>
              </a:rPr>
              <a:t> pair))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		(cons (</a:t>
            </a:r>
            <a:r>
              <a:rPr lang="en-US" sz="2000" kern="0" dirty="0" err="1">
                <a:latin typeface="Courier New" pitchFamily="49" charset="0"/>
              </a:rPr>
              <a:t>cdr</a:t>
            </a:r>
            <a:r>
              <a:rPr lang="en-US" sz="2000" kern="0" dirty="0">
                <a:latin typeface="Courier New" pitchFamily="49" charset="0"/>
              </a:rPr>
              <a:t> pair) (car pair))))</a:t>
            </a:r>
          </a:p>
        </p:txBody>
      </p:sp>
    </p:spTree>
    <p:extLst>
      <p:ext uri="{BB962C8B-B14F-4D97-AF65-F5344CB8AC3E}">
        <p14:creationId xmlns:p14="http://schemas.microsoft.com/office/powerpoint/2010/main" val="91149548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even clearer example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304800" y="1143000"/>
            <a:ext cx="8458200" cy="2133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(define (my-append lst1 lst2)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	(if (null? lst1)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		lst2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		(cons (car lst1) (my-append (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</a:rPr>
              <a:t>cdr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 lst1) lst2))))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(define lst1 '(2 4))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(define lst2 '(5 3 0))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(define lst3 (my-append x y))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rgbClr val="000000"/>
              </a:solidFill>
              <a:latin typeface="Courier New" pitchFamily="49" charset="0"/>
            </a:endParaRPr>
          </a:p>
        </p:txBody>
      </p:sp>
      <p:grpSp>
        <p:nvGrpSpPr>
          <p:cNvPr id="9" name="Group 8"/>
          <p:cNvGrpSpPr>
            <a:grpSpLocks/>
          </p:cNvGrpSpPr>
          <p:nvPr/>
        </p:nvGrpSpPr>
        <p:grpSpPr bwMode="auto">
          <a:xfrm>
            <a:off x="2483768" y="3609088"/>
            <a:ext cx="830729" cy="271551"/>
            <a:chOff x="912" y="864"/>
            <a:chExt cx="768" cy="336"/>
          </a:xfrm>
        </p:grpSpPr>
        <p:sp>
          <p:nvSpPr>
            <p:cNvPr id="104" name="Rectangle 4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105" name="Line 5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grpSp>
        <p:nvGrpSpPr>
          <p:cNvPr id="10" name="Group 9"/>
          <p:cNvGrpSpPr>
            <a:grpSpLocks/>
          </p:cNvGrpSpPr>
          <p:nvPr/>
        </p:nvGrpSpPr>
        <p:grpSpPr bwMode="auto">
          <a:xfrm>
            <a:off x="3574099" y="3609088"/>
            <a:ext cx="830729" cy="271551"/>
            <a:chOff x="912" y="864"/>
            <a:chExt cx="768" cy="336"/>
          </a:xfrm>
        </p:grpSpPr>
        <p:sp>
          <p:nvSpPr>
            <p:cNvPr id="102" name="Rectangle 101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103" name="Line 11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grpSp>
        <p:nvGrpSpPr>
          <p:cNvPr id="11" name="Group 10"/>
          <p:cNvGrpSpPr>
            <a:grpSpLocks/>
          </p:cNvGrpSpPr>
          <p:nvPr/>
        </p:nvGrpSpPr>
        <p:grpSpPr bwMode="auto">
          <a:xfrm>
            <a:off x="2483768" y="4035812"/>
            <a:ext cx="830729" cy="271551"/>
            <a:chOff x="912" y="864"/>
            <a:chExt cx="768" cy="336"/>
          </a:xfrm>
        </p:grpSpPr>
        <p:sp>
          <p:nvSpPr>
            <p:cNvPr id="100" name="Rectangle 99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101" name="Line 14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grpSp>
        <p:nvGrpSpPr>
          <p:cNvPr id="12" name="Group 11"/>
          <p:cNvGrpSpPr>
            <a:grpSpLocks/>
          </p:cNvGrpSpPr>
          <p:nvPr/>
        </p:nvGrpSpPr>
        <p:grpSpPr bwMode="auto">
          <a:xfrm>
            <a:off x="3574099" y="4035812"/>
            <a:ext cx="830729" cy="271551"/>
            <a:chOff x="912" y="864"/>
            <a:chExt cx="768" cy="336"/>
          </a:xfrm>
        </p:grpSpPr>
        <p:sp>
          <p:nvSpPr>
            <p:cNvPr id="98" name="Rectangle 97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99" name="Line 17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grpSp>
        <p:nvGrpSpPr>
          <p:cNvPr id="13" name="Group 12"/>
          <p:cNvGrpSpPr>
            <a:grpSpLocks/>
          </p:cNvGrpSpPr>
          <p:nvPr/>
        </p:nvGrpSpPr>
        <p:grpSpPr bwMode="auto">
          <a:xfrm>
            <a:off x="4612510" y="4035812"/>
            <a:ext cx="830729" cy="271551"/>
            <a:chOff x="912" y="864"/>
            <a:chExt cx="768" cy="336"/>
          </a:xfrm>
        </p:grpSpPr>
        <p:sp>
          <p:nvSpPr>
            <p:cNvPr id="96" name="Rectangle 95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97" name="Line 20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grpSp>
        <p:nvGrpSpPr>
          <p:cNvPr id="14" name="Group 24"/>
          <p:cNvGrpSpPr>
            <a:grpSpLocks/>
          </p:cNvGrpSpPr>
          <p:nvPr/>
        </p:nvGrpSpPr>
        <p:grpSpPr bwMode="auto">
          <a:xfrm>
            <a:off x="2483768" y="4462535"/>
            <a:ext cx="830729" cy="271551"/>
            <a:chOff x="912" y="864"/>
            <a:chExt cx="768" cy="336"/>
          </a:xfrm>
        </p:grpSpPr>
        <p:sp>
          <p:nvSpPr>
            <p:cNvPr id="94" name="Rectangle 25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95" name="Line 26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grpSp>
        <p:nvGrpSpPr>
          <p:cNvPr id="15" name="Group 27"/>
          <p:cNvGrpSpPr>
            <a:grpSpLocks/>
          </p:cNvGrpSpPr>
          <p:nvPr/>
        </p:nvGrpSpPr>
        <p:grpSpPr bwMode="auto">
          <a:xfrm>
            <a:off x="3574099" y="4462535"/>
            <a:ext cx="830729" cy="271551"/>
            <a:chOff x="912" y="864"/>
            <a:chExt cx="768" cy="336"/>
          </a:xfrm>
        </p:grpSpPr>
        <p:sp>
          <p:nvSpPr>
            <p:cNvPr id="92" name="Rectangle 28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93" name="Line 29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sp>
        <p:nvSpPr>
          <p:cNvPr id="16" name="Text Box 30"/>
          <p:cNvSpPr txBox="1">
            <a:spLocks noChangeArrowheads="1"/>
          </p:cNvSpPr>
          <p:nvPr/>
        </p:nvSpPr>
        <p:spPr bwMode="auto">
          <a:xfrm>
            <a:off x="1499721" y="3567151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 dirty="0">
                <a:latin typeface="Courier New" pitchFamily="49" charset="0"/>
              </a:rPr>
              <a:t>x</a:t>
            </a:r>
          </a:p>
        </p:txBody>
      </p:sp>
      <p:sp>
        <p:nvSpPr>
          <p:cNvPr id="17" name="Text Box 31"/>
          <p:cNvSpPr txBox="1">
            <a:spLocks noChangeArrowheads="1"/>
          </p:cNvSpPr>
          <p:nvPr/>
        </p:nvSpPr>
        <p:spPr bwMode="auto">
          <a:xfrm>
            <a:off x="1499721" y="3955081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>
                <a:latin typeface="Courier New" pitchFamily="49" charset="0"/>
              </a:rPr>
              <a:t>y</a:t>
            </a:r>
          </a:p>
        </p:txBody>
      </p:sp>
      <p:sp>
        <p:nvSpPr>
          <p:cNvPr id="18" name="Text Box 32"/>
          <p:cNvSpPr txBox="1">
            <a:spLocks noChangeArrowheads="1"/>
          </p:cNvSpPr>
          <p:nvPr/>
        </p:nvSpPr>
        <p:spPr bwMode="auto">
          <a:xfrm>
            <a:off x="1499721" y="4420598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 dirty="0">
                <a:latin typeface="Courier New" pitchFamily="49" charset="0"/>
              </a:rPr>
              <a:t>z</a:t>
            </a:r>
          </a:p>
        </p:txBody>
      </p:sp>
      <p:sp>
        <p:nvSpPr>
          <p:cNvPr id="19" name="Text Box 33"/>
          <p:cNvSpPr txBox="1">
            <a:spLocks noChangeArrowheads="1"/>
          </p:cNvSpPr>
          <p:nvPr/>
        </p:nvSpPr>
        <p:spPr bwMode="auto">
          <a:xfrm>
            <a:off x="2587608" y="3582398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 dirty="0">
                <a:latin typeface="Courier New" pitchFamily="49" charset="0"/>
              </a:rPr>
              <a:t>2</a:t>
            </a:r>
          </a:p>
        </p:txBody>
      </p:sp>
      <p:sp>
        <p:nvSpPr>
          <p:cNvPr id="20" name="Text Box 34"/>
          <p:cNvSpPr txBox="1">
            <a:spLocks noChangeArrowheads="1"/>
          </p:cNvSpPr>
          <p:nvPr/>
        </p:nvSpPr>
        <p:spPr bwMode="auto">
          <a:xfrm>
            <a:off x="3626020" y="3582398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 dirty="0">
                <a:latin typeface="Courier New" pitchFamily="49" charset="0"/>
              </a:rPr>
              <a:t>4</a:t>
            </a:r>
          </a:p>
        </p:txBody>
      </p:sp>
      <p:sp>
        <p:nvSpPr>
          <p:cNvPr id="21" name="Line 35"/>
          <p:cNvSpPr>
            <a:spLocks noChangeShapeType="1"/>
          </p:cNvSpPr>
          <p:nvPr/>
        </p:nvSpPr>
        <p:spPr bwMode="auto">
          <a:xfrm flipV="1">
            <a:off x="4041384" y="3647881"/>
            <a:ext cx="311524" cy="19396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2" name="Line 36"/>
          <p:cNvSpPr>
            <a:spLocks noChangeShapeType="1"/>
          </p:cNvSpPr>
          <p:nvPr/>
        </p:nvSpPr>
        <p:spPr bwMode="auto">
          <a:xfrm>
            <a:off x="3210656" y="3764260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3" name="Line 37"/>
          <p:cNvSpPr>
            <a:spLocks noChangeShapeType="1"/>
          </p:cNvSpPr>
          <p:nvPr/>
        </p:nvSpPr>
        <p:spPr bwMode="auto">
          <a:xfrm>
            <a:off x="3210656" y="4190984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4" name="Line 38"/>
          <p:cNvSpPr>
            <a:spLocks noChangeShapeType="1"/>
          </p:cNvSpPr>
          <p:nvPr/>
        </p:nvSpPr>
        <p:spPr bwMode="auto">
          <a:xfrm>
            <a:off x="4249067" y="4190984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5" name="Text Box 39"/>
          <p:cNvSpPr txBox="1">
            <a:spLocks noChangeArrowheads="1"/>
          </p:cNvSpPr>
          <p:nvPr/>
        </p:nvSpPr>
        <p:spPr bwMode="auto">
          <a:xfrm>
            <a:off x="2587608" y="3962400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>
                <a:latin typeface="Courier New" pitchFamily="49" charset="0"/>
              </a:rPr>
              <a:t>5</a:t>
            </a:r>
          </a:p>
        </p:txBody>
      </p:sp>
      <p:sp>
        <p:nvSpPr>
          <p:cNvPr id="26" name="Text Box 40"/>
          <p:cNvSpPr txBox="1">
            <a:spLocks noChangeArrowheads="1"/>
          </p:cNvSpPr>
          <p:nvPr/>
        </p:nvSpPr>
        <p:spPr bwMode="auto">
          <a:xfrm>
            <a:off x="3626020" y="3962400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 dirty="0">
                <a:latin typeface="Courier New" pitchFamily="49" charset="0"/>
              </a:rPr>
              <a:t>3</a:t>
            </a:r>
          </a:p>
        </p:txBody>
      </p:sp>
      <p:sp>
        <p:nvSpPr>
          <p:cNvPr id="27" name="Text Box 41"/>
          <p:cNvSpPr txBox="1">
            <a:spLocks noChangeArrowheads="1"/>
          </p:cNvSpPr>
          <p:nvPr/>
        </p:nvSpPr>
        <p:spPr bwMode="auto">
          <a:xfrm>
            <a:off x="4716352" y="3962400"/>
            <a:ext cx="281237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sz="1800" b="1" dirty="0">
                <a:latin typeface="Courier New" pitchFamily="49" charset="0"/>
              </a:rPr>
              <a:t>0</a:t>
            </a:r>
          </a:p>
        </p:txBody>
      </p:sp>
      <p:sp>
        <p:nvSpPr>
          <p:cNvPr id="28" name="Line 42"/>
          <p:cNvSpPr>
            <a:spLocks noChangeShapeType="1"/>
          </p:cNvSpPr>
          <p:nvPr/>
        </p:nvSpPr>
        <p:spPr bwMode="auto">
          <a:xfrm flipV="1">
            <a:off x="5079795" y="4074604"/>
            <a:ext cx="311524" cy="19396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9" name="Text Box 43"/>
          <p:cNvSpPr txBox="1">
            <a:spLocks noChangeArrowheads="1"/>
          </p:cNvSpPr>
          <p:nvPr/>
        </p:nvSpPr>
        <p:spPr bwMode="auto">
          <a:xfrm>
            <a:off x="2587608" y="4419600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 dirty="0">
                <a:latin typeface="Courier New" pitchFamily="49" charset="0"/>
              </a:rPr>
              <a:t>2</a:t>
            </a:r>
          </a:p>
        </p:txBody>
      </p:sp>
      <p:sp>
        <p:nvSpPr>
          <p:cNvPr id="30" name="Text Box 44"/>
          <p:cNvSpPr txBox="1">
            <a:spLocks noChangeArrowheads="1"/>
          </p:cNvSpPr>
          <p:nvPr/>
        </p:nvSpPr>
        <p:spPr bwMode="auto">
          <a:xfrm>
            <a:off x="3677940" y="4419600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>
                <a:latin typeface="Courier New" pitchFamily="49" charset="0"/>
              </a:rPr>
              <a:t>4</a:t>
            </a:r>
          </a:p>
        </p:txBody>
      </p:sp>
      <p:sp>
        <p:nvSpPr>
          <p:cNvPr id="31" name="Line 45"/>
          <p:cNvSpPr>
            <a:spLocks noChangeShapeType="1"/>
          </p:cNvSpPr>
          <p:nvPr/>
        </p:nvSpPr>
        <p:spPr bwMode="auto">
          <a:xfrm>
            <a:off x="3210656" y="4617707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32" name="Line 49"/>
          <p:cNvSpPr>
            <a:spLocks noChangeShapeType="1"/>
          </p:cNvSpPr>
          <p:nvPr/>
        </p:nvSpPr>
        <p:spPr bwMode="auto">
          <a:xfrm flipH="1" flipV="1">
            <a:off x="2691450" y="4343400"/>
            <a:ext cx="1499550" cy="2286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grpSp>
        <p:nvGrpSpPr>
          <p:cNvPr id="33" name="Group 51"/>
          <p:cNvGrpSpPr>
            <a:grpSpLocks/>
          </p:cNvGrpSpPr>
          <p:nvPr/>
        </p:nvGrpSpPr>
        <p:grpSpPr bwMode="auto">
          <a:xfrm>
            <a:off x="2445897" y="5199602"/>
            <a:ext cx="830729" cy="271551"/>
            <a:chOff x="912" y="864"/>
            <a:chExt cx="768" cy="336"/>
          </a:xfrm>
        </p:grpSpPr>
        <p:sp>
          <p:nvSpPr>
            <p:cNvPr id="90" name="Rectangle 52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91" name="Line 53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grpSp>
        <p:nvGrpSpPr>
          <p:cNvPr id="34" name="Group 54"/>
          <p:cNvGrpSpPr>
            <a:grpSpLocks/>
          </p:cNvGrpSpPr>
          <p:nvPr/>
        </p:nvGrpSpPr>
        <p:grpSpPr bwMode="auto">
          <a:xfrm>
            <a:off x="3536229" y="5199602"/>
            <a:ext cx="830729" cy="271551"/>
            <a:chOff x="912" y="864"/>
            <a:chExt cx="768" cy="336"/>
          </a:xfrm>
        </p:grpSpPr>
        <p:sp>
          <p:nvSpPr>
            <p:cNvPr id="88" name="Rectangle 55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89" name="Line 56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grpSp>
        <p:nvGrpSpPr>
          <p:cNvPr id="35" name="Group 57"/>
          <p:cNvGrpSpPr>
            <a:grpSpLocks/>
          </p:cNvGrpSpPr>
          <p:nvPr/>
        </p:nvGrpSpPr>
        <p:grpSpPr bwMode="auto">
          <a:xfrm>
            <a:off x="2445897" y="5626325"/>
            <a:ext cx="830729" cy="271551"/>
            <a:chOff x="912" y="864"/>
            <a:chExt cx="768" cy="336"/>
          </a:xfrm>
        </p:grpSpPr>
        <p:sp>
          <p:nvSpPr>
            <p:cNvPr id="86" name="Rectangle 58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87" name="Line 59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grpSp>
        <p:nvGrpSpPr>
          <p:cNvPr id="36" name="Group 60"/>
          <p:cNvGrpSpPr>
            <a:grpSpLocks/>
          </p:cNvGrpSpPr>
          <p:nvPr/>
        </p:nvGrpSpPr>
        <p:grpSpPr bwMode="auto">
          <a:xfrm>
            <a:off x="3536229" y="5626325"/>
            <a:ext cx="830729" cy="271551"/>
            <a:chOff x="912" y="864"/>
            <a:chExt cx="768" cy="336"/>
          </a:xfrm>
        </p:grpSpPr>
        <p:sp>
          <p:nvSpPr>
            <p:cNvPr id="84" name="Rectangle 61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85" name="Line 62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grpSp>
        <p:nvGrpSpPr>
          <p:cNvPr id="37" name="Group 63"/>
          <p:cNvGrpSpPr>
            <a:grpSpLocks/>
          </p:cNvGrpSpPr>
          <p:nvPr/>
        </p:nvGrpSpPr>
        <p:grpSpPr bwMode="auto">
          <a:xfrm>
            <a:off x="4574639" y="5626325"/>
            <a:ext cx="830729" cy="271551"/>
            <a:chOff x="912" y="864"/>
            <a:chExt cx="768" cy="336"/>
          </a:xfrm>
        </p:grpSpPr>
        <p:sp>
          <p:nvSpPr>
            <p:cNvPr id="82" name="Rectangle 64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83" name="Line 65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grpSp>
        <p:nvGrpSpPr>
          <p:cNvPr id="38" name="Group 66"/>
          <p:cNvGrpSpPr>
            <a:grpSpLocks/>
          </p:cNvGrpSpPr>
          <p:nvPr/>
        </p:nvGrpSpPr>
        <p:grpSpPr bwMode="auto">
          <a:xfrm>
            <a:off x="2445897" y="6053049"/>
            <a:ext cx="830729" cy="271551"/>
            <a:chOff x="912" y="864"/>
            <a:chExt cx="768" cy="336"/>
          </a:xfrm>
        </p:grpSpPr>
        <p:sp>
          <p:nvSpPr>
            <p:cNvPr id="80" name="Rectangle 67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81" name="Line 68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grpSp>
        <p:nvGrpSpPr>
          <p:cNvPr id="39" name="Group 69"/>
          <p:cNvGrpSpPr>
            <a:grpSpLocks/>
          </p:cNvGrpSpPr>
          <p:nvPr/>
        </p:nvGrpSpPr>
        <p:grpSpPr bwMode="auto">
          <a:xfrm>
            <a:off x="3536229" y="6053049"/>
            <a:ext cx="830729" cy="271551"/>
            <a:chOff x="912" y="864"/>
            <a:chExt cx="768" cy="336"/>
          </a:xfrm>
        </p:grpSpPr>
        <p:sp>
          <p:nvSpPr>
            <p:cNvPr id="78" name="Rectangle 70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79" name="Line 71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sp>
        <p:nvSpPr>
          <p:cNvPr id="40" name="Text Box 72"/>
          <p:cNvSpPr txBox="1">
            <a:spLocks noChangeArrowheads="1"/>
          </p:cNvSpPr>
          <p:nvPr/>
        </p:nvSpPr>
        <p:spPr bwMode="auto">
          <a:xfrm>
            <a:off x="1447800" y="5182598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 dirty="0">
                <a:latin typeface="Courier New" pitchFamily="49" charset="0"/>
              </a:rPr>
              <a:t>x</a:t>
            </a:r>
          </a:p>
        </p:txBody>
      </p:sp>
      <p:sp>
        <p:nvSpPr>
          <p:cNvPr id="41" name="Text Box 73"/>
          <p:cNvSpPr txBox="1">
            <a:spLocks noChangeArrowheads="1"/>
          </p:cNvSpPr>
          <p:nvPr/>
        </p:nvSpPr>
        <p:spPr bwMode="auto">
          <a:xfrm>
            <a:off x="1447800" y="5555282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>
                <a:latin typeface="Courier New" pitchFamily="49" charset="0"/>
              </a:rPr>
              <a:t>y</a:t>
            </a:r>
          </a:p>
        </p:txBody>
      </p:sp>
      <p:sp>
        <p:nvSpPr>
          <p:cNvPr id="42" name="Text Box 74"/>
          <p:cNvSpPr txBox="1">
            <a:spLocks noChangeArrowheads="1"/>
          </p:cNvSpPr>
          <p:nvPr/>
        </p:nvSpPr>
        <p:spPr bwMode="auto">
          <a:xfrm>
            <a:off x="1447800" y="6020798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>
                <a:latin typeface="Courier New" pitchFamily="49" charset="0"/>
              </a:rPr>
              <a:t>z</a:t>
            </a:r>
          </a:p>
        </p:txBody>
      </p:sp>
      <p:sp>
        <p:nvSpPr>
          <p:cNvPr id="43" name="Text Box 75"/>
          <p:cNvSpPr txBox="1">
            <a:spLocks noChangeArrowheads="1"/>
          </p:cNvSpPr>
          <p:nvPr/>
        </p:nvSpPr>
        <p:spPr bwMode="auto">
          <a:xfrm>
            <a:off x="2549739" y="5182598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 dirty="0">
                <a:latin typeface="Courier New" pitchFamily="49" charset="0"/>
              </a:rPr>
              <a:t>2</a:t>
            </a:r>
          </a:p>
        </p:txBody>
      </p:sp>
      <p:sp>
        <p:nvSpPr>
          <p:cNvPr id="44" name="Text Box 76"/>
          <p:cNvSpPr txBox="1">
            <a:spLocks noChangeArrowheads="1"/>
          </p:cNvSpPr>
          <p:nvPr/>
        </p:nvSpPr>
        <p:spPr bwMode="auto">
          <a:xfrm>
            <a:off x="3588149" y="5182598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 dirty="0">
                <a:latin typeface="Courier New" pitchFamily="49" charset="0"/>
              </a:rPr>
              <a:t>4</a:t>
            </a:r>
          </a:p>
        </p:txBody>
      </p:sp>
      <p:sp>
        <p:nvSpPr>
          <p:cNvPr id="45" name="Line 77"/>
          <p:cNvSpPr>
            <a:spLocks noChangeShapeType="1"/>
          </p:cNvSpPr>
          <p:nvPr/>
        </p:nvSpPr>
        <p:spPr bwMode="auto">
          <a:xfrm flipV="1">
            <a:off x="4003514" y="5238396"/>
            <a:ext cx="311524" cy="19396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6" name="Line 78"/>
          <p:cNvSpPr>
            <a:spLocks noChangeShapeType="1"/>
          </p:cNvSpPr>
          <p:nvPr/>
        </p:nvSpPr>
        <p:spPr bwMode="auto">
          <a:xfrm>
            <a:off x="3172785" y="5354774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7" name="Line 79"/>
          <p:cNvSpPr>
            <a:spLocks noChangeShapeType="1"/>
          </p:cNvSpPr>
          <p:nvPr/>
        </p:nvSpPr>
        <p:spPr bwMode="auto">
          <a:xfrm>
            <a:off x="3172785" y="5781498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8" name="Line 80"/>
          <p:cNvSpPr>
            <a:spLocks noChangeShapeType="1"/>
          </p:cNvSpPr>
          <p:nvPr/>
        </p:nvSpPr>
        <p:spPr bwMode="auto">
          <a:xfrm>
            <a:off x="4211196" y="5781498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9" name="Text Box 81"/>
          <p:cNvSpPr txBox="1">
            <a:spLocks noChangeArrowheads="1"/>
          </p:cNvSpPr>
          <p:nvPr/>
        </p:nvSpPr>
        <p:spPr bwMode="auto">
          <a:xfrm>
            <a:off x="2549739" y="5562600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 dirty="0">
                <a:latin typeface="Courier New" pitchFamily="49" charset="0"/>
              </a:rPr>
              <a:t>5</a:t>
            </a:r>
          </a:p>
        </p:txBody>
      </p:sp>
      <p:sp>
        <p:nvSpPr>
          <p:cNvPr id="50" name="Text Box 82"/>
          <p:cNvSpPr txBox="1">
            <a:spLocks noChangeArrowheads="1"/>
          </p:cNvSpPr>
          <p:nvPr/>
        </p:nvSpPr>
        <p:spPr bwMode="auto">
          <a:xfrm>
            <a:off x="3588149" y="5562600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 dirty="0">
                <a:latin typeface="Courier New" pitchFamily="49" charset="0"/>
              </a:rPr>
              <a:t>3</a:t>
            </a:r>
          </a:p>
        </p:txBody>
      </p:sp>
      <p:sp>
        <p:nvSpPr>
          <p:cNvPr id="51" name="Text Box 83"/>
          <p:cNvSpPr txBox="1">
            <a:spLocks noChangeArrowheads="1"/>
          </p:cNvSpPr>
          <p:nvPr/>
        </p:nvSpPr>
        <p:spPr bwMode="auto">
          <a:xfrm>
            <a:off x="4678481" y="5562600"/>
            <a:ext cx="281237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sz="1800" b="1" dirty="0">
                <a:latin typeface="Courier New" pitchFamily="49" charset="0"/>
              </a:rPr>
              <a:t>0</a:t>
            </a:r>
          </a:p>
        </p:txBody>
      </p:sp>
      <p:sp>
        <p:nvSpPr>
          <p:cNvPr id="52" name="Line 84"/>
          <p:cNvSpPr>
            <a:spLocks noChangeShapeType="1"/>
          </p:cNvSpPr>
          <p:nvPr/>
        </p:nvSpPr>
        <p:spPr bwMode="auto">
          <a:xfrm flipV="1">
            <a:off x="5041924" y="5665119"/>
            <a:ext cx="311524" cy="19396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53" name="Text Box 85"/>
          <p:cNvSpPr txBox="1">
            <a:spLocks noChangeArrowheads="1"/>
          </p:cNvSpPr>
          <p:nvPr/>
        </p:nvSpPr>
        <p:spPr bwMode="auto">
          <a:xfrm>
            <a:off x="2549739" y="6019800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>
                <a:latin typeface="Courier New" pitchFamily="49" charset="0"/>
              </a:rPr>
              <a:t>2</a:t>
            </a:r>
          </a:p>
        </p:txBody>
      </p:sp>
      <p:sp>
        <p:nvSpPr>
          <p:cNvPr id="54" name="Text Box 86"/>
          <p:cNvSpPr txBox="1">
            <a:spLocks noChangeArrowheads="1"/>
          </p:cNvSpPr>
          <p:nvPr/>
        </p:nvSpPr>
        <p:spPr bwMode="auto">
          <a:xfrm>
            <a:off x="3640070" y="6019800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 dirty="0">
                <a:latin typeface="Courier New" pitchFamily="49" charset="0"/>
              </a:rPr>
              <a:t>4</a:t>
            </a:r>
          </a:p>
        </p:txBody>
      </p:sp>
      <p:sp>
        <p:nvSpPr>
          <p:cNvPr id="55" name="Line 87"/>
          <p:cNvSpPr>
            <a:spLocks noChangeShapeType="1"/>
          </p:cNvSpPr>
          <p:nvPr/>
        </p:nvSpPr>
        <p:spPr bwMode="auto">
          <a:xfrm>
            <a:off x="3172785" y="6208221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grpSp>
        <p:nvGrpSpPr>
          <p:cNvPr id="56" name="Group 104"/>
          <p:cNvGrpSpPr>
            <a:grpSpLocks/>
          </p:cNvGrpSpPr>
          <p:nvPr/>
        </p:nvGrpSpPr>
        <p:grpSpPr bwMode="auto">
          <a:xfrm>
            <a:off x="4574639" y="6053049"/>
            <a:ext cx="830729" cy="271551"/>
            <a:chOff x="912" y="864"/>
            <a:chExt cx="768" cy="336"/>
          </a:xfrm>
        </p:grpSpPr>
        <p:sp>
          <p:nvSpPr>
            <p:cNvPr id="76" name="Rectangle 105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77" name="Line 106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grpSp>
        <p:nvGrpSpPr>
          <p:cNvPr id="57" name="Group 107"/>
          <p:cNvGrpSpPr>
            <a:grpSpLocks/>
          </p:cNvGrpSpPr>
          <p:nvPr/>
        </p:nvGrpSpPr>
        <p:grpSpPr bwMode="auto">
          <a:xfrm>
            <a:off x="5664971" y="6053049"/>
            <a:ext cx="830729" cy="271551"/>
            <a:chOff x="912" y="864"/>
            <a:chExt cx="768" cy="336"/>
          </a:xfrm>
        </p:grpSpPr>
        <p:sp>
          <p:nvSpPr>
            <p:cNvPr id="74" name="Rectangle 108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75" name="Line 109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grpSp>
        <p:nvGrpSpPr>
          <p:cNvPr id="58" name="Group 110"/>
          <p:cNvGrpSpPr>
            <a:grpSpLocks/>
          </p:cNvGrpSpPr>
          <p:nvPr/>
        </p:nvGrpSpPr>
        <p:grpSpPr bwMode="auto">
          <a:xfrm>
            <a:off x="6703382" y="6053049"/>
            <a:ext cx="830729" cy="271551"/>
            <a:chOff x="912" y="864"/>
            <a:chExt cx="768" cy="336"/>
          </a:xfrm>
        </p:grpSpPr>
        <p:sp>
          <p:nvSpPr>
            <p:cNvPr id="72" name="Rectangle 111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73" name="Line 112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sp>
        <p:nvSpPr>
          <p:cNvPr id="59" name="Line 113"/>
          <p:cNvSpPr>
            <a:spLocks noChangeShapeType="1"/>
          </p:cNvSpPr>
          <p:nvPr/>
        </p:nvSpPr>
        <p:spPr bwMode="auto">
          <a:xfrm>
            <a:off x="5301527" y="6208221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60" name="Line 114"/>
          <p:cNvSpPr>
            <a:spLocks noChangeShapeType="1"/>
          </p:cNvSpPr>
          <p:nvPr/>
        </p:nvSpPr>
        <p:spPr bwMode="auto">
          <a:xfrm>
            <a:off x="6339938" y="6208221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61" name="Text Box 115"/>
          <p:cNvSpPr txBox="1">
            <a:spLocks noChangeArrowheads="1"/>
          </p:cNvSpPr>
          <p:nvPr/>
        </p:nvSpPr>
        <p:spPr bwMode="auto">
          <a:xfrm>
            <a:off x="4678481" y="6019800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 dirty="0">
                <a:latin typeface="Courier New" pitchFamily="49" charset="0"/>
              </a:rPr>
              <a:t>5</a:t>
            </a:r>
          </a:p>
        </p:txBody>
      </p:sp>
      <p:sp>
        <p:nvSpPr>
          <p:cNvPr id="62" name="Text Box 116"/>
          <p:cNvSpPr txBox="1">
            <a:spLocks noChangeArrowheads="1"/>
          </p:cNvSpPr>
          <p:nvPr/>
        </p:nvSpPr>
        <p:spPr bwMode="auto">
          <a:xfrm>
            <a:off x="5716892" y="6019800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>
                <a:latin typeface="Courier New" pitchFamily="49" charset="0"/>
              </a:rPr>
              <a:t>3</a:t>
            </a:r>
          </a:p>
        </p:txBody>
      </p:sp>
      <p:sp>
        <p:nvSpPr>
          <p:cNvPr id="63" name="Text Box 117"/>
          <p:cNvSpPr txBox="1">
            <a:spLocks noChangeArrowheads="1"/>
          </p:cNvSpPr>
          <p:nvPr/>
        </p:nvSpPr>
        <p:spPr bwMode="auto">
          <a:xfrm>
            <a:off x="6807223" y="6019800"/>
            <a:ext cx="281237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sz="1800" b="1">
                <a:latin typeface="Courier New" pitchFamily="49" charset="0"/>
              </a:rPr>
              <a:t>0</a:t>
            </a:r>
          </a:p>
        </p:txBody>
      </p:sp>
      <p:sp>
        <p:nvSpPr>
          <p:cNvPr id="64" name="Line 118"/>
          <p:cNvSpPr>
            <a:spLocks noChangeShapeType="1"/>
          </p:cNvSpPr>
          <p:nvPr/>
        </p:nvSpPr>
        <p:spPr bwMode="auto">
          <a:xfrm flipV="1">
            <a:off x="7170667" y="6091842"/>
            <a:ext cx="311524" cy="19396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65" name="Line 119"/>
          <p:cNvSpPr>
            <a:spLocks noChangeShapeType="1"/>
          </p:cNvSpPr>
          <p:nvPr/>
        </p:nvSpPr>
        <p:spPr bwMode="auto">
          <a:xfrm>
            <a:off x="4211196" y="6169428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66" name="Line 45"/>
          <p:cNvSpPr>
            <a:spLocks noChangeShapeType="1"/>
          </p:cNvSpPr>
          <p:nvPr/>
        </p:nvSpPr>
        <p:spPr bwMode="auto">
          <a:xfrm>
            <a:off x="1901036" y="4642175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67" name="Line 45"/>
          <p:cNvSpPr>
            <a:spLocks noChangeShapeType="1"/>
          </p:cNvSpPr>
          <p:nvPr/>
        </p:nvSpPr>
        <p:spPr bwMode="auto">
          <a:xfrm>
            <a:off x="1901036" y="4172590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68" name="Line 45"/>
          <p:cNvSpPr>
            <a:spLocks noChangeShapeType="1"/>
          </p:cNvSpPr>
          <p:nvPr/>
        </p:nvSpPr>
        <p:spPr bwMode="auto">
          <a:xfrm>
            <a:off x="1901036" y="3749963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69" name="Line 45"/>
          <p:cNvSpPr>
            <a:spLocks noChangeShapeType="1"/>
          </p:cNvSpPr>
          <p:nvPr/>
        </p:nvSpPr>
        <p:spPr bwMode="auto">
          <a:xfrm>
            <a:off x="1901036" y="6238765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70" name="Line 45"/>
          <p:cNvSpPr>
            <a:spLocks noChangeShapeType="1"/>
          </p:cNvSpPr>
          <p:nvPr/>
        </p:nvSpPr>
        <p:spPr bwMode="auto">
          <a:xfrm>
            <a:off x="1901036" y="5769180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71" name="Line 45"/>
          <p:cNvSpPr>
            <a:spLocks noChangeShapeType="1"/>
          </p:cNvSpPr>
          <p:nvPr/>
        </p:nvSpPr>
        <p:spPr bwMode="auto">
          <a:xfrm>
            <a:off x="1901036" y="5346553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106" name="TextBox 105"/>
          <p:cNvSpPr txBox="1"/>
          <p:nvPr/>
        </p:nvSpPr>
        <p:spPr>
          <a:xfrm>
            <a:off x="574357" y="4648200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latin typeface="+mj-lt"/>
              </a:rPr>
              <a:t>or</a:t>
            </a:r>
          </a:p>
        </p:txBody>
      </p:sp>
      <p:sp>
        <p:nvSpPr>
          <p:cNvPr id="108" name="TextBox 107"/>
          <p:cNvSpPr txBox="1"/>
          <p:nvPr/>
        </p:nvSpPr>
        <p:spPr>
          <a:xfrm>
            <a:off x="6898957" y="4114800"/>
            <a:ext cx="166667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>
                <a:latin typeface="+mj-lt"/>
              </a:rPr>
              <a:t>(can’t tell, </a:t>
            </a:r>
          </a:p>
          <a:p>
            <a:r>
              <a:rPr lang="en-US" b="0" i="1" dirty="0">
                <a:latin typeface="+mj-lt"/>
              </a:rPr>
              <a:t>but it’s the </a:t>
            </a:r>
          </a:p>
          <a:p>
            <a:r>
              <a:rPr lang="en-US" b="0" i="1" dirty="0">
                <a:latin typeface="+mj-lt"/>
              </a:rPr>
              <a:t>first one)</a:t>
            </a:r>
          </a:p>
        </p:txBody>
      </p:sp>
    </p:spTree>
    <p:extLst>
      <p:ext uri="{BB962C8B-B14F-4D97-AF65-F5344CB8AC3E}">
        <p14:creationId xmlns:p14="http://schemas.microsoft.com/office/powerpoint/2010/main" val="79461292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18" grpId="0"/>
      <p:bldP spid="19" grpId="0"/>
      <p:bldP spid="20" grpId="0"/>
      <p:bldP spid="21" grpId="0" animBg="1"/>
      <p:bldP spid="22" grpId="0" animBg="1"/>
      <p:bldP spid="23" grpId="0" animBg="1"/>
      <p:bldP spid="24" grpId="0" animBg="1"/>
      <p:bldP spid="25" grpId="0"/>
      <p:bldP spid="26" grpId="0"/>
      <p:bldP spid="27" grpId="0"/>
      <p:bldP spid="28" grpId="0" animBg="1"/>
      <p:bldP spid="29" grpId="0"/>
      <p:bldP spid="30" grpId="0"/>
      <p:bldP spid="31" grpId="0" animBg="1"/>
      <p:bldP spid="32" grpId="0" animBg="1"/>
      <p:bldP spid="40" grpId="0"/>
      <p:bldP spid="41" grpId="0"/>
      <p:bldP spid="42" grpId="0"/>
      <p:bldP spid="43" grpId="0"/>
      <p:bldP spid="44" grpId="0"/>
      <p:bldP spid="45" grpId="0" animBg="1"/>
      <p:bldP spid="46" grpId="0" animBg="1"/>
      <p:bldP spid="47" grpId="0" animBg="1"/>
      <p:bldP spid="48" grpId="0" animBg="1"/>
      <p:bldP spid="49" grpId="0"/>
      <p:bldP spid="50" grpId="0"/>
      <p:bldP spid="51" grpId="0"/>
      <p:bldP spid="52" grpId="0" animBg="1"/>
      <p:bldP spid="53" grpId="0"/>
      <p:bldP spid="54" grpId="0"/>
      <p:bldP spid="55" grpId="0" animBg="1"/>
      <p:bldP spid="59" grpId="0" animBg="1"/>
      <p:bldP spid="60" grpId="0" animBg="1"/>
      <p:bldP spid="61" grpId="0"/>
      <p:bldP spid="62" grpId="0"/>
      <p:bldP spid="63" grpId="0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106" grpId="0"/>
      <p:bldP spid="10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Racket vs. Python/Java on mutable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Racket, we create aliases all the time without thinking about it because it is </a:t>
            </a:r>
            <a:r>
              <a:rPr lang="en-US" i="1" dirty="0"/>
              <a:t>impossible</a:t>
            </a:r>
            <a:r>
              <a:rPr lang="en-US" dirty="0"/>
              <a:t> to tell where there is aliasing.</a:t>
            </a:r>
          </a:p>
          <a:p>
            <a:pPr lvl="1"/>
            <a:r>
              <a:rPr lang="en-US" dirty="0"/>
              <a:t>Example: </a:t>
            </a:r>
            <a:r>
              <a:rPr lang="en-US" b="1" dirty="0" err="1">
                <a:latin typeface="Courier New" pitchFamily="49" charset="0"/>
              </a:rPr>
              <a:t>cdr</a:t>
            </a:r>
            <a:r>
              <a:rPr lang="en-US" dirty="0">
                <a:latin typeface="Courier New" pitchFamily="49" charset="0"/>
              </a:rPr>
              <a:t> </a:t>
            </a:r>
            <a:r>
              <a:rPr lang="en-US" dirty="0"/>
              <a:t>is constant time; does not copy rest of the list.</a:t>
            </a:r>
          </a:p>
          <a:p>
            <a:pPr lvl="1"/>
            <a:r>
              <a:rPr lang="en-US" dirty="0"/>
              <a:t>So don’t worry and focus on your algorithm.</a:t>
            </a:r>
          </a:p>
          <a:p>
            <a:pPr lvl="1"/>
            <a:endParaRPr lang="en-US" dirty="0"/>
          </a:p>
          <a:p>
            <a:r>
              <a:rPr lang="en-US" dirty="0"/>
              <a:t>In Python and Java, we have to think about the implications of mutability, which often forces us to copy manually.</a:t>
            </a:r>
          </a:p>
          <a:p>
            <a:pPr lvl="1"/>
            <a:r>
              <a:rPr lang="en-US" dirty="0"/>
              <a:t>E.g., passing references to objects around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611342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Some good things about dynamic typing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600199"/>
            <a:ext cx="8458200" cy="4862689"/>
          </a:xfrm>
        </p:spPr>
        <p:txBody>
          <a:bodyPr>
            <a:normAutofit/>
          </a:bodyPr>
          <a:lstStyle/>
          <a:p>
            <a:r>
              <a:rPr lang="en-US" dirty="0"/>
              <a:t>Enables polymorphism (enabling code to handle any data type).</a:t>
            </a:r>
          </a:p>
          <a:p>
            <a:pPr lvl="1"/>
            <a:r>
              <a:rPr lang="en-US" dirty="0"/>
              <a:t>Example: Calculating the length of a list.</a:t>
            </a:r>
          </a:p>
          <a:p>
            <a:pPr marL="457200" lvl="1" indent="0">
              <a:buNone/>
            </a:pPr>
            <a:r>
              <a:rPr lang="en-US" sz="2100" b="1" dirty="0">
                <a:latin typeface="Courier"/>
                <a:cs typeface="Courier"/>
              </a:rPr>
              <a:t>(define (length </a:t>
            </a:r>
            <a:r>
              <a:rPr lang="en-US" sz="2100" b="1" dirty="0" err="1">
                <a:latin typeface="Courier"/>
                <a:cs typeface="Courier"/>
              </a:rPr>
              <a:t>lst</a:t>
            </a:r>
            <a:r>
              <a:rPr lang="en-US" sz="2100" b="1" dirty="0">
                <a:latin typeface="Courier"/>
                <a:cs typeface="Courier"/>
              </a:rPr>
              <a:t>)</a:t>
            </a:r>
            <a:br>
              <a:rPr lang="en-US" sz="2100" b="1" dirty="0">
                <a:latin typeface="Courier"/>
                <a:cs typeface="Courier"/>
              </a:rPr>
            </a:br>
            <a:r>
              <a:rPr lang="en-US" sz="2100" b="1" dirty="0">
                <a:latin typeface="Courier"/>
                <a:cs typeface="Courier"/>
              </a:rPr>
              <a:t>   (if (null? </a:t>
            </a:r>
            <a:r>
              <a:rPr lang="en-US" sz="2100" b="1" dirty="0" err="1">
                <a:latin typeface="Courier"/>
                <a:cs typeface="Courier"/>
              </a:rPr>
              <a:t>lst</a:t>
            </a:r>
            <a:r>
              <a:rPr lang="en-US" sz="2100" b="1" dirty="0">
                <a:latin typeface="Courier"/>
                <a:cs typeface="Courier"/>
              </a:rPr>
              <a:t>) 0 (+ 1 (length (</a:t>
            </a:r>
            <a:r>
              <a:rPr lang="en-US" sz="2100" b="1" dirty="0" err="1">
                <a:latin typeface="Courier"/>
                <a:cs typeface="Courier"/>
              </a:rPr>
              <a:t>cdr</a:t>
            </a:r>
            <a:r>
              <a:rPr lang="en-US" sz="2100" b="1" dirty="0">
                <a:latin typeface="Courier"/>
                <a:cs typeface="Courier"/>
              </a:rPr>
              <a:t> </a:t>
            </a:r>
            <a:r>
              <a:rPr lang="en-US" sz="2100" b="1" dirty="0" err="1">
                <a:latin typeface="Courier"/>
                <a:cs typeface="Courier"/>
              </a:rPr>
              <a:t>lst</a:t>
            </a:r>
            <a:r>
              <a:rPr lang="en-US" sz="2100" b="1" dirty="0">
                <a:latin typeface="Courier"/>
                <a:cs typeface="Courier"/>
              </a:rPr>
              <a:t>)))))</a:t>
            </a:r>
            <a:br>
              <a:rPr lang="en-US" sz="2100" b="1" dirty="0">
                <a:latin typeface="Courier"/>
                <a:cs typeface="Courier"/>
              </a:rPr>
            </a:br>
            <a:br>
              <a:rPr lang="en-US" dirty="0">
                <a:latin typeface="Courier"/>
                <a:cs typeface="Courier"/>
              </a:rPr>
            </a:br>
            <a:r>
              <a:rPr lang="en-US" dirty="0"/>
              <a:t>versus</a:t>
            </a:r>
          </a:p>
          <a:p>
            <a:pPr marL="457200" lvl="1" indent="0">
              <a:buNone/>
            </a:pPr>
            <a:br>
              <a:rPr lang="en-US" dirty="0"/>
            </a:br>
            <a:r>
              <a:rPr lang="en-US" sz="1900" b="1" dirty="0" err="1">
                <a:latin typeface="Courier"/>
                <a:cs typeface="Courier"/>
              </a:rPr>
              <a:t>int</a:t>
            </a:r>
            <a:r>
              <a:rPr lang="en-US" sz="1900" b="1" dirty="0">
                <a:latin typeface="Courier"/>
                <a:cs typeface="Courier"/>
              </a:rPr>
              <a:t> </a:t>
            </a:r>
            <a:r>
              <a:rPr lang="en-US" sz="1900" b="1" dirty="0" err="1">
                <a:latin typeface="Courier"/>
                <a:cs typeface="Courier"/>
              </a:rPr>
              <a:t>length_int_array</a:t>
            </a:r>
            <a:r>
              <a:rPr lang="en-US" sz="1900" b="1" dirty="0">
                <a:latin typeface="Courier"/>
                <a:cs typeface="Courier"/>
              </a:rPr>
              <a:t>(</a:t>
            </a:r>
            <a:r>
              <a:rPr lang="en-US" sz="1900" b="1" dirty="0" err="1">
                <a:latin typeface="Courier"/>
                <a:cs typeface="Courier"/>
              </a:rPr>
              <a:t>int_node</a:t>
            </a:r>
            <a:r>
              <a:rPr lang="en-US" sz="1900" b="1" dirty="0">
                <a:latin typeface="Courier"/>
                <a:cs typeface="Courier"/>
              </a:rPr>
              <a:t>* array) {</a:t>
            </a:r>
            <a:br>
              <a:rPr lang="en-US" sz="1900" b="1" dirty="0">
                <a:latin typeface="Courier"/>
                <a:cs typeface="Courier"/>
              </a:rPr>
            </a:br>
            <a:r>
              <a:rPr lang="en-US" sz="1900" b="1" dirty="0">
                <a:latin typeface="Courier"/>
                <a:cs typeface="Courier"/>
              </a:rPr>
              <a:t>   if (array-&gt;next == NULL) return 0;</a:t>
            </a:r>
            <a:br>
              <a:rPr lang="en-US" sz="1900" b="1" dirty="0">
                <a:latin typeface="Courier"/>
                <a:cs typeface="Courier"/>
              </a:rPr>
            </a:br>
            <a:r>
              <a:rPr lang="en-US" sz="1900" b="1" dirty="0">
                <a:latin typeface="Courier"/>
                <a:cs typeface="Courier"/>
              </a:rPr>
              <a:t>   else return 1 + </a:t>
            </a:r>
            <a:r>
              <a:rPr lang="en-US" sz="1900" b="1" dirty="0" err="1">
                <a:latin typeface="Courier"/>
                <a:cs typeface="Courier"/>
              </a:rPr>
              <a:t>length_int_array</a:t>
            </a:r>
            <a:r>
              <a:rPr lang="en-US" sz="1900" b="1" dirty="0">
                <a:latin typeface="Courier"/>
                <a:cs typeface="Courier"/>
              </a:rPr>
              <a:t>(array-&gt;next);</a:t>
            </a:r>
            <a:br>
              <a:rPr lang="en-US" sz="1900" b="1" dirty="0">
                <a:latin typeface="Courier"/>
                <a:cs typeface="Courier"/>
              </a:rPr>
            </a:br>
            <a:r>
              <a:rPr lang="en-US" sz="1900" b="1" dirty="0">
                <a:latin typeface="Courier"/>
                <a:cs typeface="Courier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07248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Easier to create flexible data structures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990600"/>
            <a:ext cx="8686800" cy="5105400"/>
          </a:xfrm>
        </p:spPr>
        <p:txBody>
          <a:bodyPr>
            <a:normAutofit/>
          </a:bodyPr>
          <a:lstStyle/>
          <a:p>
            <a:r>
              <a:rPr lang="en-US" dirty="0"/>
              <a:t>In Racket, it's easy to create a list that can contain any other kind of data structure:</a:t>
            </a:r>
          </a:p>
          <a:p>
            <a:pPr lvl="1"/>
            <a:r>
              <a:rPr lang="en-US" dirty="0"/>
              <a:t>List of integers: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'(1 2 3)</a:t>
            </a:r>
          </a:p>
          <a:p>
            <a:pPr lvl="1"/>
            <a:r>
              <a:rPr lang="en-US" dirty="0"/>
              <a:t>List of </a:t>
            </a:r>
            <a:r>
              <a:rPr lang="en-US" dirty="0" err="1"/>
              <a:t>booleans</a:t>
            </a:r>
            <a:r>
              <a:rPr lang="en-US" dirty="0"/>
              <a:t>: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'(#f #f #t #f #t)</a:t>
            </a:r>
          </a:p>
          <a:p>
            <a:pPr lvl="1"/>
            <a:r>
              <a:rPr lang="en-US" dirty="0"/>
              <a:t>List of strings: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'("a" "b" "c")</a:t>
            </a:r>
          </a:p>
          <a:p>
            <a:pPr lvl="1"/>
            <a:r>
              <a:rPr lang="en-US" dirty="0"/>
              <a:t>List of mixed types: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'("a" 42 #f)</a:t>
            </a:r>
          </a:p>
          <a:p>
            <a:pPr lvl="1"/>
            <a:r>
              <a:rPr lang="en-US" dirty="0"/>
              <a:t>List of really mixed types: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'(1 (3 #f) ("hi") 9 (1 2) ())</a:t>
            </a:r>
          </a:p>
          <a:p>
            <a:r>
              <a:rPr lang="en-US" dirty="0"/>
              <a:t>Also, all of these lists will work with our length function!</a:t>
            </a:r>
          </a:p>
          <a:p>
            <a:endParaRPr lang="en-US" dirty="0"/>
          </a:p>
          <a:p>
            <a:r>
              <a:rPr lang="en-US" dirty="0"/>
              <a:t>Mixing types in a single data structure is not easy in statically-typed languages.</a:t>
            </a:r>
            <a:br>
              <a:rPr lang="en-US" dirty="0"/>
            </a:br>
            <a:endParaRPr lang="en-US" dirty="0"/>
          </a:p>
          <a:p>
            <a:r>
              <a:rPr lang="en-US" dirty="0"/>
              <a:t>In C++, arrays or vectors must all hold the same type.</a:t>
            </a:r>
          </a:p>
        </p:txBody>
      </p:sp>
    </p:spTree>
    <p:extLst>
      <p:ext uri="{BB962C8B-B14F-4D97-AF65-F5344CB8AC3E}">
        <p14:creationId xmlns:p14="http://schemas.microsoft.com/office/powerpoint/2010/main" val="1038980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"Manual" type-checking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Dynamically-typed languages often have some way for the programmer to discover the type of a variable.</a:t>
            </a:r>
          </a:p>
          <a:p>
            <a:r>
              <a:rPr lang="en-US" dirty="0"/>
              <a:t>In Racket (all of these return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#t</a:t>
            </a:r>
            <a:r>
              <a:rPr lang="en-US" dirty="0"/>
              <a:t> or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#f</a:t>
            </a:r>
            <a:r>
              <a:rPr lang="en-US" dirty="0"/>
              <a:t>):</a:t>
            </a:r>
          </a:p>
          <a:p>
            <a:pPr lvl="1"/>
            <a:r>
              <a:rPr lang="en-US" b="1" dirty="0">
                <a:latin typeface="Courier"/>
                <a:cs typeface="Courier"/>
              </a:rPr>
              <a:t>number?</a:t>
            </a:r>
          </a:p>
          <a:p>
            <a:pPr lvl="2"/>
            <a:r>
              <a:rPr lang="en-US" dirty="0">
                <a:latin typeface="Courier"/>
                <a:cs typeface="Courier"/>
              </a:rPr>
              <a:t>also </a:t>
            </a:r>
            <a:r>
              <a:rPr lang="en-US" b="1" dirty="0">
                <a:latin typeface="Courier"/>
                <a:cs typeface="Courier"/>
              </a:rPr>
              <a:t>integer?, rational?, real?</a:t>
            </a:r>
          </a:p>
          <a:p>
            <a:pPr lvl="1"/>
            <a:r>
              <a:rPr lang="en-US" b="1" dirty="0">
                <a:latin typeface="Courier"/>
                <a:cs typeface="Courier"/>
              </a:rPr>
              <a:t>list?</a:t>
            </a:r>
          </a:p>
          <a:p>
            <a:pPr lvl="1"/>
            <a:r>
              <a:rPr lang="en-US" b="1" dirty="0">
                <a:latin typeface="Courier"/>
                <a:cs typeface="Courier"/>
              </a:rPr>
              <a:t>pair?</a:t>
            </a:r>
          </a:p>
          <a:p>
            <a:pPr lvl="1"/>
            <a:r>
              <a:rPr lang="en-US" b="1" dirty="0">
                <a:latin typeface="Courier"/>
                <a:cs typeface="Courier"/>
              </a:rPr>
              <a:t>string?</a:t>
            </a:r>
          </a:p>
          <a:p>
            <a:pPr lvl="1"/>
            <a:r>
              <a:rPr lang="en-US" b="1" dirty="0" err="1">
                <a:latin typeface="Courier"/>
                <a:cs typeface="Courier"/>
              </a:rPr>
              <a:t>boolean</a:t>
            </a:r>
            <a:r>
              <a:rPr lang="en-US" b="1" dirty="0">
                <a:latin typeface="Courier"/>
                <a:cs typeface="Courier"/>
              </a:rPr>
              <a:t>?</a:t>
            </a:r>
            <a:br>
              <a:rPr lang="en-US" b="1" dirty="0">
                <a:latin typeface="Courier"/>
                <a:cs typeface="Courier"/>
              </a:rPr>
            </a:br>
            <a:endParaRPr lang="en-US" b="1" dirty="0">
              <a:latin typeface="Courier"/>
              <a:cs typeface="Courier"/>
            </a:endParaRPr>
          </a:p>
          <a:p>
            <a:r>
              <a:rPr lang="en-US" dirty="0">
                <a:latin typeface="Arial"/>
                <a:cs typeface="Arial"/>
              </a:rPr>
              <a:t>Enables a single function to do different things depending on the type of an argument.</a:t>
            </a:r>
          </a:p>
        </p:txBody>
      </p:sp>
    </p:spTree>
    <p:extLst>
      <p:ext uri="{BB962C8B-B14F-4D97-AF65-F5344CB8AC3E}">
        <p14:creationId xmlns:p14="http://schemas.microsoft.com/office/powerpoint/2010/main" val="956839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Length of a list </a:t>
            </a:r>
            <a:r>
              <a:rPr lang="en-US" dirty="0" err="1"/>
              <a:t>vs</a:t>
            </a:r>
            <a:r>
              <a:rPr lang="en-US" dirty="0"/>
              <a:t> length of nested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Arial"/>
                <a:cs typeface="Arial"/>
              </a:rPr>
              <a:t>For "regular" list</a:t>
            </a:r>
          </a:p>
          <a:p>
            <a:pPr lvl="1"/>
            <a:r>
              <a:rPr lang="en-US" dirty="0">
                <a:latin typeface="Arial"/>
                <a:cs typeface="Arial"/>
              </a:rPr>
              <a:t>if empty list, return 0</a:t>
            </a:r>
          </a:p>
          <a:p>
            <a:pPr lvl="1"/>
            <a:r>
              <a:rPr lang="en-US" dirty="0">
                <a:latin typeface="Arial"/>
                <a:cs typeface="Arial"/>
              </a:rPr>
              <a:t>else return 1 + length of the </a:t>
            </a:r>
            <a:r>
              <a:rPr lang="en-US" dirty="0" err="1">
                <a:latin typeface="Arial"/>
                <a:cs typeface="Arial"/>
              </a:rPr>
              <a:t>cdr</a:t>
            </a:r>
            <a:r>
              <a:rPr lang="en-US" dirty="0">
                <a:latin typeface="Arial"/>
                <a:cs typeface="Arial"/>
              </a:rPr>
              <a:t> of the list.</a:t>
            </a:r>
            <a:br>
              <a:rPr lang="en-US" dirty="0">
                <a:latin typeface="Arial"/>
                <a:cs typeface="Arial"/>
              </a:rPr>
            </a:br>
            <a:br>
              <a:rPr lang="en-US" dirty="0">
                <a:latin typeface="Arial"/>
                <a:cs typeface="Arial"/>
              </a:rPr>
            </a:br>
            <a:endParaRPr lang="en-US" dirty="0">
              <a:latin typeface="Arial"/>
              <a:cs typeface="Arial"/>
            </a:endParaRPr>
          </a:p>
          <a:p>
            <a:r>
              <a:rPr lang="en-US" dirty="0">
                <a:latin typeface="Arial"/>
                <a:cs typeface="Arial"/>
              </a:rPr>
              <a:t>For a list with possible nested lists…</a:t>
            </a:r>
          </a:p>
          <a:p>
            <a:pPr lvl="1"/>
            <a:r>
              <a:rPr lang="en-US" dirty="0">
                <a:latin typeface="Arial"/>
                <a:cs typeface="Arial"/>
              </a:rPr>
              <a:t>if empty list, return 0</a:t>
            </a:r>
          </a:p>
          <a:p>
            <a:pPr lvl="1"/>
            <a:r>
              <a:rPr lang="en-US" dirty="0">
                <a:latin typeface="Arial"/>
                <a:cs typeface="Arial"/>
              </a:rPr>
              <a:t>if the car of the list is a list…  	do what?</a:t>
            </a:r>
          </a:p>
          <a:p>
            <a:pPr lvl="1"/>
            <a:r>
              <a:rPr lang="en-US" dirty="0">
                <a:latin typeface="Arial"/>
                <a:cs typeface="Arial"/>
              </a:rPr>
              <a:t>else (car is not a list)…		do what?</a:t>
            </a:r>
          </a:p>
        </p:txBody>
      </p:sp>
    </p:spTree>
    <p:extLst>
      <p:ext uri="{BB962C8B-B14F-4D97-AF65-F5344CB8AC3E}">
        <p14:creationId xmlns:p14="http://schemas.microsoft.com/office/powerpoint/2010/main" val="1235608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Length of a list </a:t>
            </a:r>
            <a:r>
              <a:rPr lang="en-US" dirty="0" err="1"/>
              <a:t>vs</a:t>
            </a:r>
            <a:r>
              <a:rPr lang="en-US" dirty="0"/>
              <a:t> length of nested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Arial"/>
                <a:cs typeface="Arial"/>
              </a:rPr>
              <a:t>For "regular" list</a:t>
            </a:r>
          </a:p>
          <a:p>
            <a:pPr lvl="1"/>
            <a:r>
              <a:rPr lang="en-US" dirty="0">
                <a:latin typeface="Arial"/>
                <a:cs typeface="Arial"/>
              </a:rPr>
              <a:t>if empty list, return 0</a:t>
            </a:r>
          </a:p>
          <a:p>
            <a:pPr lvl="1"/>
            <a:r>
              <a:rPr lang="en-US" dirty="0">
                <a:latin typeface="Arial"/>
                <a:cs typeface="Arial"/>
              </a:rPr>
              <a:t>else return 1 + length of the </a:t>
            </a:r>
            <a:r>
              <a:rPr lang="en-US" dirty="0" err="1">
                <a:latin typeface="Arial"/>
                <a:cs typeface="Arial"/>
              </a:rPr>
              <a:t>cdr</a:t>
            </a:r>
            <a:r>
              <a:rPr lang="en-US" dirty="0">
                <a:latin typeface="Arial"/>
                <a:cs typeface="Arial"/>
              </a:rPr>
              <a:t> of the list.</a:t>
            </a:r>
            <a:br>
              <a:rPr lang="en-US" dirty="0">
                <a:latin typeface="Arial"/>
                <a:cs typeface="Arial"/>
              </a:rPr>
            </a:br>
            <a:br>
              <a:rPr lang="en-US" dirty="0">
                <a:latin typeface="Arial"/>
                <a:cs typeface="Arial"/>
              </a:rPr>
            </a:br>
            <a:endParaRPr lang="en-US" dirty="0">
              <a:latin typeface="Arial"/>
              <a:cs typeface="Arial"/>
            </a:endParaRPr>
          </a:p>
          <a:p>
            <a:r>
              <a:rPr lang="en-US" dirty="0">
                <a:latin typeface="Arial"/>
                <a:cs typeface="Arial"/>
              </a:rPr>
              <a:t>For a list with possible nested lists…</a:t>
            </a:r>
          </a:p>
          <a:p>
            <a:pPr lvl="1"/>
            <a:r>
              <a:rPr lang="en-US" dirty="0">
                <a:latin typeface="Arial"/>
                <a:cs typeface="Arial"/>
              </a:rPr>
              <a:t>if empty list, return 0</a:t>
            </a:r>
          </a:p>
          <a:p>
            <a:pPr lvl="1"/>
            <a:r>
              <a:rPr lang="en-US" dirty="0">
                <a:latin typeface="Arial"/>
                <a:cs typeface="Arial"/>
              </a:rPr>
              <a:t>if the car of the list is a list</a:t>
            </a:r>
          </a:p>
          <a:p>
            <a:pPr lvl="2"/>
            <a:r>
              <a:rPr lang="en-US" dirty="0">
                <a:latin typeface="Arial"/>
                <a:cs typeface="Arial"/>
              </a:rPr>
              <a:t>return length of the car (which is a list) plus length of </a:t>
            </a:r>
            <a:r>
              <a:rPr lang="en-US" dirty="0" err="1">
                <a:latin typeface="Arial"/>
                <a:cs typeface="Arial"/>
              </a:rPr>
              <a:t>cdr</a:t>
            </a:r>
            <a:endParaRPr lang="en-US" dirty="0">
              <a:latin typeface="Arial"/>
              <a:cs typeface="Arial"/>
            </a:endParaRPr>
          </a:p>
          <a:p>
            <a:pPr lvl="1"/>
            <a:r>
              <a:rPr lang="en-US" dirty="0">
                <a:latin typeface="Arial"/>
                <a:cs typeface="Arial"/>
              </a:rPr>
              <a:t>else (car is not a list)</a:t>
            </a:r>
          </a:p>
          <a:p>
            <a:pPr lvl="2"/>
            <a:r>
              <a:rPr lang="en-US" dirty="0">
                <a:latin typeface="Arial"/>
                <a:cs typeface="Arial"/>
              </a:rPr>
              <a:t>return 1 + length of the </a:t>
            </a:r>
            <a:r>
              <a:rPr lang="en-US" dirty="0" err="1">
                <a:latin typeface="Arial"/>
                <a:cs typeface="Arial"/>
              </a:rPr>
              <a:t>cdr</a:t>
            </a:r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0181480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Length of a list </a:t>
            </a:r>
            <a:r>
              <a:rPr lang="en-US" dirty="0" err="1"/>
              <a:t>vs</a:t>
            </a:r>
            <a:r>
              <a:rPr lang="en-US" dirty="0"/>
              <a:t> length of nested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0519" y="1600200"/>
            <a:ext cx="8824148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>
                <a:latin typeface="Courier"/>
                <a:cs typeface="Courier"/>
              </a:rPr>
              <a:t>(define (length-nested </a:t>
            </a:r>
            <a:r>
              <a:rPr lang="en-US" sz="2400" b="1" dirty="0" err="1">
                <a:latin typeface="Courier"/>
                <a:cs typeface="Courier"/>
              </a:rPr>
              <a:t>lst</a:t>
            </a:r>
            <a:r>
              <a:rPr lang="en-US" sz="2400" b="1" dirty="0">
                <a:latin typeface="Courier"/>
                <a:cs typeface="Courier"/>
              </a:rPr>
              <a:t>)</a:t>
            </a:r>
          </a:p>
          <a:p>
            <a:pPr marL="0" indent="0">
              <a:buNone/>
            </a:pPr>
            <a:r>
              <a:rPr lang="en-US" sz="2400" b="1" dirty="0">
                <a:latin typeface="Courier"/>
                <a:cs typeface="Courier"/>
              </a:rPr>
              <a:t>  (</a:t>
            </a:r>
            <a:r>
              <a:rPr lang="en-US" sz="2400" b="1" dirty="0" err="1">
                <a:latin typeface="Courier"/>
                <a:cs typeface="Courier"/>
              </a:rPr>
              <a:t>cond</a:t>
            </a:r>
            <a:r>
              <a:rPr lang="en-US" sz="2400" b="1" dirty="0">
                <a:latin typeface="Courier"/>
                <a:cs typeface="Courier"/>
              </a:rPr>
              <a:t> ((null? </a:t>
            </a:r>
            <a:r>
              <a:rPr lang="en-US" sz="2400" b="1" dirty="0" err="1">
                <a:latin typeface="Courier"/>
                <a:cs typeface="Courier"/>
              </a:rPr>
              <a:t>lst</a:t>
            </a:r>
            <a:r>
              <a:rPr lang="en-US" sz="2400" b="1" dirty="0">
                <a:latin typeface="Courier"/>
                <a:cs typeface="Courier"/>
              </a:rPr>
              <a:t>) 0)</a:t>
            </a:r>
          </a:p>
          <a:p>
            <a:pPr marL="0" indent="0">
              <a:buNone/>
            </a:pPr>
            <a:r>
              <a:rPr lang="en-US" sz="2400" b="1" dirty="0">
                <a:latin typeface="Courier"/>
                <a:cs typeface="Courier"/>
              </a:rPr>
              <a:t>        ((list? (car </a:t>
            </a:r>
            <a:r>
              <a:rPr lang="en-US" sz="2400" b="1" dirty="0" err="1">
                <a:latin typeface="Courier"/>
                <a:cs typeface="Courier"/>
              </a:rPr>
              <a:t>lst</a:t>
            </a:r>
            <a:r>
              <a:rPr lang="en-US" sz="2400" b="1" dirty="0">
                <a:latin typeface="Courier"/>
                <a:cs typeface="Courier"/>
              </a:rPr>
              <a:t>)) </a:t>
            </a:r>
          </a:p>
          <a:p>
            <a:pPr marL="0" indent="0">
              <a:buNone/>
            </a:pPr>
            <a:r>
              <a:rPr lang="en-US" sz="2400" b="1" dirty="0">
                <a:latin typeface="Courier"/>
                <a:cs typeface="Courier"/>
              </a:rPr>
              <a:t>           (+ (length-nested (car </a:t>
            </a:r>
            <a:r>
              <a:rPr lang="en-US" sz="2400" b="1" dirty="0" err="1">
                <a:latin typeface="Courier"/>
                <a:cs typeface="Courier"/>
              </a:rPr>
              <a:t>lst</a:t>
            </a:r>
            <a:r>
              <a:rPr lang="en-US" sz="2400" b="1" dirty="0">
                <a:latin typeface="Courier"/>
                <a:cs typeface="Courier"/>
              </a:rPr>
              <a:t>)) </a:t>
            </a:r>
          </a:p>
          <a:p>
            <a:pPr marL="0" indent="0">
              <a:buNone/>
            </a:pPr>
            <a:r>
              <a:rPr lang="en-US" sz="2400" b="1" dirty="0">
                <a:latin typeface="Courier"/>
                <a:cs typeface="Courier"/>
              </a:rPr>
              <a:t>              (length-nested (</a:t>
            </a:r>
            <a:r>
              <a:rPr lang="en-US" sz="2400" b="1" dirty="0" err="1">
                <a:latin typeface="Courier"/>
                <a:cs typeface="Courier"/>
              </a:rPr>
              <a:t>cdr</a:t>
            </a:r>
            <a:r>
              <a:rPr lang="en-US" sz="2400" b="1" dirty="0">
                <a:latin typeface="Courier"/>
                <a:cs typeface="Courier"/>
              </a:rPr>
              <a:t> </a:t>
            </a:r>
            <a:r>
              <a:rPr lang="en-US" sz="2400" b="1" dirty="0" err="1">
                <a:latin typeface="Courier"/>
                <a:cs typeface="Courier"/>
              </a:rPr>
              <a:t>lst</a:t>
            </a:r>
            <a:r>
              <a:rPr lang="en-US" sz="2400" b="1" dirty="0">
                <a:latin typeface="Courier"/>
                <a:cs typeface="Courier"/>
              </a:rPr>
              <a:t>))))</a:t>
            </a:r>
          </a:p>
          <a:p>
            <a:pPr marL="0" indent="0">
              <a:buNone/>
            </a:pPr>
            <a:r>
              <a:rPr lang="en-US" sz="2400" b="1" dirty="0">
                <a:latin typeface="Courier"/>
                <a:cs typeface="Courier"/>
              </a:rPr>
              <a:t>        (#t (+ 1 (length-nested (</a:t>
            </a:r>
            <a:r>
              <a:rPr lang="en-US" sz="2400" b="1" dirty="0" err="1">
                <a:latin typeface="Courier"/>
                <a:cs typeface="Courier"/>
              </a:rPr>
              <a:t>cdr</a:t>
            </a:r>
            <a:r>
              <a:rPr lang="en-US" sz="2400" b="1" dirty="0">
                <a:latin typeface="Courier"/>
                <a:cs typeface="Courier"/>
              </a:rPr>
              <a:t> </a:t>
            </a:r>
            <a:r>
              <a:rPr lang="en-US" sz="2400" b="1" dirty="0" err="1">
                <a:latin typeface="Courier"/>
                <a:cs typeface="Courier"/>
              </a:rPr>
              <a:t>lst</a:t>
            </a:r>
            <a:r>
              <a:rPr lang="en-US" sz="2400" b="1" dirty="0">
                <a:latin typeface="Courier"/>
                <a:cs typeface="Courier"/>
              </a:rPr>
              <a:t>))))))</a:t>
            </a:r>
          </a:p>
        </p:txBody>
      </p:sp>
    </p:spTree>
    <p:extLst>
      <p:ext uri="{BB962C8B-B14F-4D97-AF65-F5344CB8AC3E}">
        <p14:creationId xmlns:p14="http://schemas.microsoft.com/office/powerpoint/2010/main" val="14212046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Let-expressions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 construct for introducing local bindings is </a:t>
            </a:r>
            <a:r>
              <a:rPr lang="en-US" b="1" i="1" dirty="0"/>
              <a:t>just an expression</a:t>
            </a:r>
            <a:r>
              <a:rPr lang="en-US" dirty="0"/>
              <a:t>, so we can use it anywhere we can use an expression.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Syntax: </a:t>
            </a:r>
          </a:p>
          <a:p>
            <a:pPr lvl="1"/>
            <a:r>
              <a:rPr lang="en-US" dirty="0"/>
              <a:t>Each </a:t>
            </a:r>
            <a:r>
              <a:rPr lang="en-US" b="1" i="1" dirty="0" err="1">
                <a:latin typeface="Courier"/>
                <a:cs typeface="Courier"/>
              </a:rPr>
              <a:t>var</a:t>
            </a:r>
            <a:r>
              <a:rPr lang="en-US" b="1" i="1" baseline="-25000" dirty="0" err="1">
                <a:latin typeface="Courier"/>
                <a:cs typeface="Courier"/>
              </a:rPr>
              <a:t>i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/>
              <a:t>is any </a:t>
            </a:r>
            <a:r>
              <a:rPr lang="en-US" i="1" dirty="0"/>
              <a:t>variable name, </a:t>
            </a:r>
            <a:r>
              <a:rPr lang="en-US" dirty="0"/>
              <a:t>each </a:t>
            </a:r>
            <a:r>
              <a:rPr lang="en-US" b="1" i="1" dirty="0" err="1">
                <a:latin typeface="Courier"/>
                <a:cs typeface="Courier"/>
              </a:rPr>
              <a:t>e</a:t>
            </a:r>
            <a:r>
              <a:rPr lang="en-US" b="1" i="1" baseline="-25000" dirty="0" err="1">
                <a:latin typeface="Courier"/>
                <a:cs typeface="Courier"/>
              </a:rPr>
              <a:t>i</a:t>
            </a:r>
            <a:r>
              <a:rPr lang="en-US" dirty="0"/>
              <a:t> is any </a:t>
            </a:r>
            <a:r>
              <a:rPr lang="en-US" i="1" dirty="0"/>
              <a:t>expression, </a:t>
            </a:r>
            <a:r>
              <a:rPr lang="en-US" dirty="0"/>
              <a:t>and</a:t>
            </a:r>
            <a:r>
              <a:rPr lang="en-US" i="1" dirty="0"/>
              <a:t> </a:t>
            </a:r>
            <a:r>
              <a:rPr lang="en-US" dirty="0"/>
              <a:t> </a:t>
            </a:r>
            <a:r>
              <a:rPr lang="en-US" b="1" i="1" dirty="0">
                <a:latin typeface="Courier New" pitchFamily="49" charset="0"/>
                <a:cs typeface="Courier New" pitchFamily="49" charset="0"/>
              </a:rPr>
              <a:t>e </a:t>
            </a:r>
            <a:r>
              <a:rPr lang="en-US" dirty="0"/>
              <a:t>is also any </a:t>
            </a:r>
            <a:r>
              <a:rPr lang="en-US" i="1" dirty="0"/>
              <a:t>expression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.</a:t>
            </a:r>
            <a:endParaRPr lang="en-US" dirty="0"/>
          </a:p>
          <a:p>
            <a:pPr marL="0" indent="0">
              <a:buNone/>
            </a:pPr>
            <a:endParaRPr lang="en-US" sz="1600" dirty="0"/>
          </a:p>
          <a:p>
            <a:r>
              <a:rPr lang="en-US" dirty="0"/>
              <a:t>Evaluation: Evaluate each </a:t>
            </a:r>
            <a:r>
              <a:rPr lang="en-US" b="1" i="1" dirty="0" err="1">
                <a:latin typeface="Courier"/>
                <a:cs typeface="Courier"/>
              </a:rPr>
              <a:t>e</a:t>
            </a:r>
            <a:r>
              <a:rPr lang="en-US" b="1" i="1" baseline="-25000" dirty="0" err="1">
                <a:latin typeface="Courier"/>
                <a:cs typeface="Courier"/>
              </a:rPr>
              <a:t>i</a:t>
            </a:r>
            <a:r>
              <a:rPr lang="en-US" dirty="0"/>
              <a:t>, assign each </a:t>
            </a:r>
            <a:r>
              <a:rPr lang="en-US" b="1" i="1" dirty="0" err="1">
                <a:latin typeface="Courier"/>
                <a:cs typeface="Courier"/>
              </a:rPr>
              <a:t>e</a:t>
            </a:r>
            <a:r>
              <a:rPr lang="en-US" b="1" i="1" baseline="-25000" dirty="0" err="1">
                <a:latin typeface="Courier"/>
                <a:cs typeface="Courier"/>
              </a:rPr>
              <a:t>i</a:t>
            </a:r>
            <a:r>
              <a:rPr lang="en-US" dirty="0"/>
              <a:t> to </a:t>
            </a:r>
            <a:r>
              <a:rPr lang="en-US" b="1" i="1" dirty="0" err="1">
                <a:latin typeface="Courier"/>
                <a:cs typeface="Courier"/>
              </a:rPr>
              <a:t>var</a:t>
            </a:r>
            <a:r>
              <a:rPr lang="en-US" b="1" i="1" baseline="-25000" dirty="0" err="1">
                <a:latin typeface="Courier"/>
                <a:cs typeface="Courier"/>
              </a:rPr>
              <a:t>i</a:t>
            </a:r>
            <a:r>
              <a:rPr lang="en-US" dirty="0"/>
              <a:t> (all at once) in an environment that includes the bindings from the enclosing environment.</a:t>
            </a:r>
            <a:br>
              <a:rPr lang="en-US" dirty="0"/>
            </a:br>
            <a:endParaRPr lang="en-US" dirty="0"/>
          </a:p>
          <a:p>
            <a:r>
              <a:rPr lang="en-US" dirty="0"/>
              <a:t>Result of whole let-expression is result of evaluating </a:t>
            </a:r>
            <a:r>
              <a:rPr lang="en-US" b="1" i="1" dirty="0">
                <a:latin typeface="Courier New" pitchFamily="49" charset="0"/>
                <a:cs typeface="Courier New" pitchFamily="49" charset="0"/>
              </a:rPr>
              <a:t>e</a:t>
            </a:r>
            <a:r>
              <a:rPr lang="en-US" dirty="0"/>
              <a:t> in the new environment.</a:t>
            </a:r>
            <a:br>
              <a:rPr lang="en-US" dirty="0"/>
            </a:br>
            <a:endParaRPr lang="en-US" dirty="0"/>
          </a:p>
          <a:p>
            <a:r>
              <a:rPr lang="en-US" dirty="0"/>
              <a:t>Key idea: a let-expression allows you to make local variables and evaluate an expression with those variables.  The variables disappear outside of the let-expression.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676400" y="2057400"/>
            <a:ext cx="6477000" cy="381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let ((</a:t>
            </a:r>
            <a:r>
              <a:rPr lang="en-US" sz="2000" i="1" kern="0" dirty="0">
                <a:latin typeface="Courier New" pitchFamily="49" charset="0"/>
              </a:rPr>
              <a:t>var1</a:t>
            </a:r>
            <a:r>
              <a:rPr lang="en-US" sz="2000" kern="0" dirty="0">
                <a:latin typeface="Courier New" pitchFamily="49" charset="0"/>
              </a:rPr>
              <a:t> </a:t>
            </a:r>
            <a:r>
              <a:rPr lang="en-US" sz="2000" i="1" kern="0" dirty="0">
                <a:latin typeface="Courier New" pitchFamily="49" charset="0"/>
              </a:rPr>
              <a:t>e1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</a:t>
            </a:r>
            <a:r>
              <a:rPr lang="en-US" sz="2000" i="1" kern="0" dirty="0"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rgbClr val="00664D"/>
                </a:solidFill>
                <a:latin typeface="Courier New" pitchFamily="49" charset="0"/>
              </a:rPr>
              <a:t>(</a:t>
            </a:r>
            <a:r>
              <a:rPr lang="en-US" sz="2000" i="1" kern="0" dirty="0">
                <a:latin typeface="Courier New" pitchFamily="49" charset="0"/>
              </a:rPr>
              <a:t>var2 e2</a:t>
            </a:r>
            <a:r>
              <a:rPr lang="en-US" sz="2000" kern="0" dirty="0">
                <a:solidFill>
                  <a:srgbClr val="00664D"/>
                </a:solidFill>
                <a:latin typeface="Courier New" pitchFamily="49" charset="0"/>
              </a:rPr>
              <a:t>) </a:t>
            </a:r>
            <a:r>
              <a:rPr lang="en-US" sz="2000" kern="0" dirty="0">
                <a:latin typeface="Courier New" pitchFamily="49" charset="0"/>
              </a:rPr>
              <a:t>...</a:t>
            </a:r>
            <a:r>
              <a:rPr lang="en-US" sz="2000" kern="0" dirty="0">
                <a:solidFill>
                  <a:srgbClr val="00664D"/>
                </a:solidFill>
                <a:latin typeface="Courier New" pitchFamily="49" charset="0"/>
              </a:rPr>
              <a:t>)</a:t>
            </a:r>
            <a:r>
              <a:rPr lang="en-US" sz="2000" i="1" kern="0" dirty="0">
                <a:latin typeface="Courier New" pitchFamily="49" charset="0"/>
              </a:rPr>
              <a:t> e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</a:t>
            </a:r>
            <a:endParaRPr lang="en-US" sz="2000" i="1" kern="0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660071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7" grpId="0" uiExpand="1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50769"/>
          </a:xfrm>
        </p:spPr>
        <p:txBody>
          <a:bodyPr>
            <a:normAutofit/>
          </a:bodyPr>
          <a:lstStyle/>
          <a:p>
            <a:r>
              <a:rPr lang="en-US" dirty="0"/>
              <a:t>Side effects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147704"/>
            <a:ext cx="8077200" cy="4948296"/>
          </a:xfrm>
        </p:spPr>
        <p:txBody>
          <a:bodyPr>
            <a:normAutofit/>
          </a:bodyPr>
          <a:lstStyle/>
          <a:p>
            <a:r>
              <a:rPr lang="en-US" dirty="0"/>
              <a:t>In programming, a function has a side effect if it modifies some state or has an observable interaction with functions outside of itself (other functions or the outside world).</a:t>
            </a:r>
          </a:p>
          <a:p>
            <a:r>
              <a:rPr lang="en-US" dirty="0"/>
              <a:t>Mutation is an example of a side effect.</a:t>
            </a:r>
          </a:p>
          <a:p>
            <a:pPr lvl="1"/>
            <a:r>
              <a:rPr lang="en-US" dirty="0"/>
              <a:t>Also: printing to the screen, modifying files,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Functional programming (in Racket, Scheme, LISP) traditionally avoids side effects as much as possible.</a:t>
            </a:r>
          </a:p>
          <a:p>
            <a:pPr lvl="1"/>
            <a:r>
              <a:rPr lang="en-US" dirty="0"/>
              <a:t>Makes it much simpler to reason about how a program works.</a:t>
            </a:r>
          </a:p>
          <a:p>
            <a:pPr lvl="1"/>
            <a:r>
              <a:rPr lang="en-US" dirty="0"/>
              <a:t>Without side effects, calling a function with a fixed set of arguments is guaranteed to always return the same value.</a:t>
            </a:r>
          </a:p>
        </p:txBody>
      </p:sp>
    </p:spTree>
    <p:extLst>
      <p:ext uri="{BB962C8B-B14F-4D97-AF65-F5344CB8AC3E}">
        <p14:creationId xmlns:p14="http://schemas.microsoft.com/office/powerpoint/2010/main" val="1874220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50769"/>
          </a:xfrm>
        </p:spPr>
        <p:txBody>
          <a:bodyPr>
            <a:normAutofit/>
          </a:bodyPr>
          <a:lstStyle/>
          <a:p>
            <a:r>
              <a:rPr lang="en-US" dirty="0"/>
              <a:t>Side effects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889" y="1147704"/>
            <a:ext cx="8908815" cy="4948296"/>
          </a:xfrm>
        </p:spPr>
        <p:txBody>
          <a:bodyPr>
            <a:normAutofit/>
          </a:bodyPr>
          <a:lstStyle/>
          <a:p>
            <a:r>
              <a:rPr lang="en-US" dirty="0"/>
              <a:t>In Racket, function bodies may contain more than one expression, if the extra expressions </a:t>
            </a:r>
            <a:r>
              <a:rPr lang="en-US" b="1" i="1" dirty="0"/>
              <a:t>come first and are evaluated only for their side effects.</a:t>
            </a:r>
          </a:p>
          <a:p>
            <a:pPr lvl="1"/>
            <a:r>
              <a:rPr lang="en-US" dirty="0"/>
              <a:t>In "pure" functional programming, you don't have side effects.</a:t>
            </a:r>
          </a:p>
          <a:p>
            <a:pPr lvl="1"/>
            <a:r>
              <a:rPr lang="en-US" dirty="0"/>
              <a:t>But it's nice to have this facility at times.</a:t>
            </a:r>
          </a:p>
          <a:p>
            <a:pPr lvl="1"/>
            <a:r>
              <a:rPr lang="en-US" dirty="0"/>
              <a:t>For debugging, can use (</a:t>
            </a:r>
            <a:r>
              <a:rPr lang="en-US" dirty="0" err="1"/>
              <a:t>displayln</a:t>
            </a:r>
            <a:r>
              <a:rPr lang="en-US" dirty="0"/>
              <a:t> &lt;whatever&gt;) and (newline)</a:t>
            </a:r>
          </a:p>
          <a:p>
            <a:r>
              <a:rPr lang="en-US" dirty="0"/>
              <a:t>Example:</a:t>
            </a:r>
          </a:p>
          <a:p>
            <a:pPr marL="457200" lvl="1" indent="0">
              <a:buNone/>
            </a:pPr>
            <a:r>
              <a:rPr lang="en-US" sz="2200" b="1" dirty="0">
                <a:latin typeface="Courier"/>
                <a:cs typeface="Courier"/>
              </a:rPr>
              <a:t>(define (length </a:t>
            </a:r>
            <a:r>
              <a:rPr lang="en-US" sz="2200" b="1" dirty="0" err="1">
                <a:latin typeface="Courier"/>
                <a:cs typeface="Courier"/>
              </a:rPr>
              <a:t>lst</a:t>
            </a:r>
            <a:r>
              <a:rPr lang="en-US" sz="2200" b="1" dirty="0">
                <a:latin typeface="Courier"/>
                <a:cs typeface="Courier"/>
              </a:rPr>
              <a:t>)</a:t>
            </a:r>
            <a:br>
              <a:rPr lang="en-US" sz="2200" b="1" dirty="0">
                <a:latin typeface="Courier"/>
                <a:cs typeface="Courier"/>
              </a:rPr>
            </a:br>
            <a:r>
              <a:rPr lang="en-US" sz="2200" b="1" dirty="0">
                <a:latin typeface="Courier"/>
                <a:cs typeface="Courier"/>
              </a:rPr>
              <a:t>	</a:t>
            </a:r>
            <a:r>
              <a:rPr lang="en-US" sz="2200" b="1" dirty="0">
                <a:solidFill>
                  <a:srgbClr val="FF0000"/>
                </a:solidFill>
                <a:latin typeface="Courier"/>
                <a:cs typeface="Courier"/>
              </a:rPr>
              <a:t>(</a:t>
            </a:r>
            <a:r>
              <a:rPr lang="en-US" sz="2200" b="1" dirty="0" err="1">
                <a:solidFill>
                  <a:srgbClr val="FF0000"/>
                </a:solidFill>
                <a:latin typeface="Courier"/>
                <a:cs typeface="Courier"/>
              </a:rPr>
              <a:t>displayln</a:t>
            </a:r>
            <a:r>
              <a:rPr lang="en-US" sz="2200" b="1" dirty="0">
                <a:solidFill>
                  <a:srgbClr val="FF0000"/>
                </a:solidFill>
                <a:latin typeface="Courier"/>
                <a:cs typeface="Courier"/>
              </a:rPr>
              <a:t> </a:t>
            </a:r>
            <a:r>
              <a:rPr lang="en-US" sz="2200" b="1" dirty="0" err="1">
                <a:solidFill>
                  <a:srgbClr val="FF0000"/>
                </a:solidFill>
                <a:latin typeface="Courier"/>
                <a:cs typeface="Courier"/>
              </a:rPr>
              <a:t>lst</a:t>
            </a:r>
            <a:r>
              <a:rPr lang="en-US" sz="2200" b="1" dirty="0">
                <a:solidFill>
                  <a:srgbClr val="FF0000"/>
                </a:solidFill>
                <a:latin typeface="Courier"/>
                <a:cs typeface="Courier"/>
              </a:rPr>
              <a:t>)</a:t>
            </a:r>
            <a:br>
              <a:rPr lang="en-US" sz="2200" b="1" dirty="0">
                <a:solidFill>
                  <a:srgbClr val="FF0000"/>
                </a:solidFill>
                <a:latin typeface="Courier"/>
                <a:cs typeface="Courier"/>
              </a:rPr>
            </a:br>
            <a:r>
              <a:rPr lang="en-US" sz="2200" b="1" dirty="0">
                <a:latin typeface="Courier"/>
                <a:cs typeface="Courier"/>
              </a:rPr>
              <a:t>	(if (null? </a:t>
            </a:r>
            <a:r>
              <a:rPr lang="en-US" sz="2200" b="1" dirty="0" err="1">
                <a:latin typeface="Courier"/>
                <a:cs typeface="Courier"/>
              </a:rPr>
              <a:t>lst</a:t>
            </a:r>
            <a:r>
              <a:rPr lang="en-US" sz="2200" b="1" dirty="0">
                <a:latin typeface="Courier"/>
                <a:cs typeface="Courier"/>
              </a:rPr>
              <a:t>) 0 (+ 1 (length (</a:t>
            </a:r>
            <a:r>
              <a:rPr lang="en-US" sz="2200" b="1" dirty="0" err="1">
                <a:latin typeface="Courier"/>
                <a:cs typeface="Courier"/>
              </a:rPr>
              <a:t>cdr</a:t>
            </a:r>
            <a:r>
              <a:rPr lang="en-US" sz="2200" b="1" dirty="0">
                <a:latin typeface="Courier"/>
                <a:cs typeface="Courier"/>
              </a:rPr>
              <a:t> </a:t>
            </a:r>
            <a:r>
              <a:rPr lang="en-US" sz="2200" b="1" dirty="0" err="1">
                <a:latin typeface="Courier"/>
                <a:cs typeface="Courier"/>
              </a:rPr>
              <a:t>lst</a:t>
            </a:r>
            <a:r>
              <a:rPr lang="en-US" sz="2200" b="1" dirty="0">
                <a:latin typeface="Courier"/>
                <a:cs typeface="Courier"/>
              </a:rPr>
              <a:t>)))))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4565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Syntax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447800" y="838200"/>
            <a:ext cx="6271591" cy="12954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(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let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((a 1) (b 2))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    (+ a b))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it-IT" sz="2000" kern="0" dirty="0">
              <a:solidFill>
                <a:srgbClr val="000000"/>
              </a:solidFill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 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  <a:sym typeface="Wingdings"/>
              </a:rPr>
              <a:t>==&gt; 3</a:t>
            </a:r>
            <a:endParaRPr lang="it-IT" sz="2000" kern="0" dirty="0">
              <a:solidFill>
                <a:srgbClr val="000000"/>
              </a:solidFill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rgbClr val="000000"/>
              </a:solidFill>
              <a:latin typeface="Courier New" pitchFamily="49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 bwMode="auto">
          <a:xfrm>
            <a:off x="304800" y="2400300"/>
            <a:ext cx="85344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3200" i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r>
              <a:rPr lang="en-US" sz="2000" b="0" kern="0" dirty="0"/>
              <a:t>"Shadows" bindings from 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define</a:t>
            </a:r>
            <a:r>
              <a:rPr lang="en-US" sz="2000" b="0" kern="0" dirty="0"/>
              <a:t>s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</a:t>
            </a:r>
            <a:r>
              <a:rPr lang="en-US" sz="2000" b="0" kern="0" dirty="0"/>
              <a:t>outside the let:</a:t>
            </a:r>
          </a:p>
        </p:txBody>
      </p:sp>
      <p:sp>
        <p:nvSpPr>
          <p:cNvPr id="5" name="Rectangle 3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447800" y="3124200"/>
            <a:ext cx="6271591" cy="208026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(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define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a 10)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(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define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c 30)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(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let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((a 1) (b 2))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    (+ a b c))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it-IT" sz="2000" kern="0" dirty="0">
              <a:solidFill>
                <a:srgbClr val="000000"/>
              </a:solidFill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 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  <a:sym typeface="Wingdings"/>
              </a:rPr>
              <a:t>==&gt; 33</a:t>
            </a:r>
            <a:endParaRPr lang="it-IT" sz="2000" kern="0" dirty="0">
              <a:solidFill>
                <a:srgbClr val="000000"/>
              </a:solidFill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rgbClr val="000000"/>
              </a:solidFill>
              <a:latin typeface="Courier New" pitchFamily="49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 bwMode="auto">
          <a:xfrm>
            <a:off x="270510" y="5394960"/>
            <a:ext cx="85344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3200" i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r>
              <a:rPr lang="en-US" sz="2000" b="0" kern="0" dirty="0"/>
              <a:t>However, much more common to use let inside of a function definition...</a:t>
            </a:r>
          </a:p>
        </p:txBody>
      </p:sp>
    </p:spTree>
    <p:extLst>
      <p:ext uri="{BB962C8B-B14F-4D97-AF65-F5344CB8AC3E}">
        <p14:creationId xmlns:p14="http://schemas.microsoft.com/office/powerpoint/2010/main" val="199614313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allAtOnce" animBg="1"/>
      <p:bldP spid="4" grpId="0"/>
      <p:bldP spid="5" grpId="0" uiExpand="1" build="allAtOnce" animBg="1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Silly examples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436204" y="990600"/>
            <a:ext cx="6271591" cy="35052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(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define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(silly1 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z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)</a:t>
            </a:r>
            <a:b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</a:b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(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let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((x 5))</a:t>
            </a:r>
            <a:b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</a:b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    (+ x 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z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it-IT" sz="2000" kern="0" dirty="0">
              <a:solidFill>
                <a:srgbClr val="000000"/>
              </a:solidFill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  <a:t>; </a:t>
            </a:r>
            <a:r>
              <a:rPr lang="it-IT" sz="2000" kern="0" dirty="0" err="1">
                <a:solidFill>
                  <a:srgbClr val="FF0000"/>
                </a:solidFill>
                <a:latin typeface="Courier New" pitchFamily="49" charset="0"/>
              </a:rPr>
              <a:t>this</a:t>
            </a:r>
            <a: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  <a:t> </a:t>
            </a:r>
            <a:r>
              <a:rPr lang="it-IT" sz="2000" kern="0" dirty="0" err="1">
                <a:solidFill>
                  <a:srgbClr val="FF0000"/>
                </a:solidFill>
                <a:latin typeface="Courier New" pitchFamily="49" charset="0"/>
              </a:rPr>
              <a:t>one</a:t>
            </a:r>
            <a: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  <a:t> </a:t>
            </a:r>
            <a:r>
              <a:rPr lang="it-IT" sz="2000" kern="0" dirty="0" err="1">
                <a:solidFill>
                  <a:srgbClr val="FF0000"/>
                </a:solidFill>
                <a:latin typeface="Courier New" pitchFamily="49" charset="0"/>
              </a:rPr>
              <a:t>won't</a:t>
            </a:r>
            <a: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  <a:t> work!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  <a:t>(</a:t>
            </a:r>
            <a:r>
              <a:rPr lang="it-IT" sz="2000" kern="0" dirty="0" err="1">
                <a:solidFill>
                  <a:srgbClr val="FF0000"/>
                </a:solidFill>
                <a:latin typeface="Courier New" pitchFamily="49" charset="0"/>
              </a:rPr>
              <a:t>define</a:t>
            </a:r>
            <a: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  <a:t> (silly2 </a:t>
            </a:r>
            <a:r>
              <a:rPr lang="it-IT" sz="2000" kern="0" dirty="0" err="1">
                <a:solidFill>
                  <a:srgbClr val="FF0000"/>
                </a:solidFill>
                <a:latin typeface="Courier New" pitchFamily="49" charset="0"/>
              </a:rPr>
              <a:t>z</a:t>
            </a:r>
            <a: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  <a:t>)</a:t>
            </a:r>
            <a:b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</a:br>
            <a: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  <a:t>(</a:t>
            </a:r>
            <a:r>
              <a:rPr lang="it-IT" sz="2000" kern="0" dirty="0" err="1">
                <a:solidFill>
                  <a:srgbClr val="FF0000"/>
                </a:solidFill>
                <a:latin typeface="Courier New" pitchFamily="49" charset="0"/>
              </a:rPr>
              <a:t>let</a:t>
            </a:r>
            <a: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  <a:t> ((x 5) (</a:t>
            </a:r>
            <a:r>
              <a:rPr lang="it-IT" sz="2000" kern="0" dirty="0" err="1">
                <a:solidFill>
                  <a:srgbClr val="FF0000"/>
                </a:solidFill>
                <a:latin typeface="Courier New" pitchFamily="49" charset="0"/>
              </a:rPr>
              <a:t>answer</a:t>
            </a:r>
            <a: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  <a:t> (+ x </a:t>
            </a:r>
            <a:r>
              <a:rPr lang="it-IT" sz="2000" kern="0" dirty="0" err="1">
                <a:solidFill>
                  <a:srgbClr val="FF0000"/>
                </a:solidFill>
                <a:latin typeface="Courier New" pitchFamily="49" charset="0"/>
              </a:rPr>
              <a:t>z</a:t>
            </a:r>
            <a: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  <a:t>)))</a:t>
            </a:r>
            <a:b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</a:br>
            <a: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  <a:t>     </a:t>
            </a:r>
            <a:r>
              <a:rPr lang="it-IT" sz="2000" kern="0" dirty="0" err="1">
                <a:solidFill>
                  <a:srgbClr val="FF0000"/>
                </a:solidFill>
                <a:latin typeface="Courier New" pitchFamily="49" charset="0"/>
              </a:rPr>
              <a:t>answer</a:t>
            </a:r>
            <a: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  <a:t>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		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(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define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(silly2-fixed 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z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)</a:t>
            </a:r>
            <a:b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</a:b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(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let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* ((x 5) (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answer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(+ x 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z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)))</a:t>
            </a:r>
            <a:b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</a:b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     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answer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)) 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it-IT" sz="2000" kern="0" dirty="0">
              <a:solidFill>
                <a:srgbClr val="000000"/>
              </a:solidFill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rgbClr val="000000"/>
              </a:solidFill>
              <a:latin typeface="Courier New" pitchFamily="49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 bwMode="auto">
          <a:xfrm>
            <a:off x="304800" y="4648200"/>
            <a:ext cx="8534400" cy="129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3200" i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marL="342900" indent="-342900">
              <a:buFont typeface="Arial" charset="0"/>
              <a:buChar char="•"/>
            </a:pPr>
            <a:r>
              <a:rPr lang="en-US" sz="2000" b="0" i="0" kern="0" dirty="0"/>
              <a:t>Normal 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let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</a:t>
            </a:r>
            <a:r>
              <a:rPr lang="en-US" sz="2000" b="0" i="0" kern="0" dirty="0"/>
              <a:t>creates and assigns all the local variables "</a:t>
            </a:r>
            <a:r>
              <a:rPr lang="en-US" sz="2000" kern="0" dirty="0"/>
              <a:t>simultaneously</a:t>
            </a:r>
            <a:r>
              <a:rPr lang="en-US" sz="2000" b="0" i="0" kern="0" dirty="0"/>
              <a:t>," so they cannot reference each other.</a:t>
            </a:r>
          </a:p>
          <a:p>
            <a:pPr marL="342900" indent="-342900">
              <a:buFont typeface="Arial" charset="0"/>
              <a:buChar char="•"/>
            </a:pP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let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*</a:t>
            </a:r>
            <a:r>
              <a:rPr lang="en-US" sz="2000" b="0" i="0" kern="0" dirty="0"/>
              <a:t>  creates and assigns variables </a:t>
            </a:r>
            <a:r>
              <a:rPr lang="en-US" sz="2000" kern="0" dirty="0"/>
              <a:t>sequentially</a:t>
            </a:r>
            <a:r>
              <a:rPr lang="en-US" sz="2000" b="0" i="0" kern="0" dirty="0"/>
              <a:t>, so they can "see" each other.</a:t>
            </a:r>
          </a:p>
        </p:txBody>
      </p:sp>
    </p:spTree>
    <p:extLst>
      <p:ext uri="{BB962C8B-B14F-4D97-AF65-F5344CB8AC3E}">
        <p14:creationId xmlns:p14="http://schemas.microsoft.com/office/powerpoint/2010/main" val="210278920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allAtOnce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Silly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4343400"/>
            <a:ext cx="7772400" cy="1447800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silly4</a:t>
            </a:r>
            <a:r>
              <a:rPr lang="en-US" dirty="0"/>
              <a:t> is poor style but shows let-expressions are expressions</a:t>
            </a:r>
          </a:p>
          <a:p>
            <a:pPr lvl="1"/>
            <a:r>
              <a:rPr lang="en-US" dirty="0"/>
              <a:t>Could also use them in function-call arguments, parts of conditionals, etc.</a:t>
            </a:r>
          </a:p>
          <a:p>
            <a:pPr lvl="1"/>
            <a:r>
              <a:rPr lang="en-US" dirty="0"/>
              <a:t>Also notice shadowing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815009" y="1219200"/>
            <a:ext cx="7566991" cy="2895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kern="0" dirty="0">
                <a:latin typeface="Courier New" pitchFamily="49" charset="0"/>
              </a:rPr>
              <a:t>(define (silly3 z)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kern="0" dirty="0">
                <a:latin typeface="Courier New" pitchFamily="49" charset="0"/>
              </a:rPr>
              <a:t>	(</a:t>
            </a:r>
            <a:r>
              <a:rPr lang="es-ES_tradnl" sz="2000" kern="0" dirty="0" err="1">
                <a:latin typeface="Courier New" pitchFamily="49" charset="0"/>
              </a:rPr>
              <a:t>let</a:t>
            </a:r>
            <a:r>
              <a:rPr lang="es-ES_tradnl" sz="2000" kern="0" dirty="0">
                <a:latin typeface="Courier New" pitchFamily="49" charset="0"/>
              </a:rPr>
              <a:t>* ((x (</a:t>
            </a:r>
            <a:r>
              <a:rPr lang="es-ES_tradnl" sz="2000" kern="0" dirty="0" err="1">
                <a:latin typeface="Courier New" pitchFamily="49" charset="0"/>
              </a:rPr>
              <a:t>if</a:t>
            </a:r>
            <a:r>
              <a:rPr lang="es-ES_tradnl" sz="2000" kern="0" dirty="0">
                <a:latin typeface="Courier New" pitchFamily="49" charset="0"/>
              </a:rPr>
              <a:t> (&gt; z 0) z 4)) (y (+ x 1)))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kern="0" dirty="0">
                <a:latin typeface="Courier New" pitchFamily="49" charset="0"/>
              </a:rPr>
              <a:t>		(</a:t>
            </a:r>
            <a:r>
              <a:rPr lang="es-ES_tradnl" sz="2000" kern="0" dirty="0" err="1">
                <a:latin typeface="Courier New" pitchFamily="49" charset="0"/>
              </a:rPr>
              <a:t>if</a:t>
            </a:r>
            <a:r>
              <a:rPr lang="es-ES_tradnl" sz="2000" kern="0" dirty="0">
                <a:latin typeface="Courier New" pitchFamily="49" charset="0"/>
              </a:rPr>
              <a:t> (&gt; x y) (* 2 x) (* y y))))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kern="0" dirty="0">
                <a:latin typeface="Courier New" pitchFamily="49" charset="0"/>
              </a:rPr>
              <a:t>		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kern="0" dirty="0">
                <a:latin typeface="Courier New" pitchFamily="49" charset="0"/>
              </a:rPr>
              <a:t>(define (silly4)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kern="0" dirty="0">
                <a:latin typeface="Courier New" pitchFamily="49" charset="0"/>
              </a:rPr>
              <a:t>	(</a:t>
            </a:r>
            <a:r>
              <a:rPr lang="es-ES_tradnl" sz="2000" kern="0" dirty="0" err="1">
                <a:latin typeface="Courier New" pitchFamily="49" charset="0"/>
              </a:rPr>
              <a:t>let</a:t>
            </a:r>
            <a:r>
              <a:rPr lang="es-ES_tradnl" sz="2000" kern="0" dirty="0">
                <a:latin typeface="Courier New" pitchFamily="49" charset="0"/>
              </a:rPr>
              <a:t> ((x 1))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kern="0" dirty="0">
                <a:latin typeface="Courier New" pitchFamily="49" charset="0"/>
              </a:rPr>
              <a:t>		(+ 	</a:t>
            </a:r>
            <a:br>
              <a:rPr lang="es-ES_tradnl" sz="2000" kern="0" dirty="0">
                <a:latin typeface="Courier New" pitchFamily="49" charset="0"/>
              </a:rPr>
            </a:br>
            <a:r>
              <a:rPr lang="es-ES_tradnl" sz="2000" kern="0" dirty="0">
                <a:latin typeface="Courier New" pitchFamily="49" charset="0"/>
              </a:rPr>
              <a:t>      (</a:t>
            </a:r>
            <a:r>
              <a:rPr lang="es-ES_tradnl" sz="2000" kern="0" dirty="0" err="1">
                <a:latin typeface="Courier New" pitchFamily="49" charset="0"/>
              </a:rPr>
              <a:t>let</a:t>
            </a:r>
            <a:r>
              <a:rPr lang="es-ES_tradnl" sz="2000" kern="0" dirty="0">
                <a:latin typeface="Courier New" pitchFamily="49" charset="0"/>
              </a:rPr>
              <a:t> ((x 2)) (+ x 1))</a:t>
            </a:r>
            <a:br>
              <a:rPr lang="es-ES_tradnl" sz="2000" kern="0" dirty="0">
                <a:latin typeface="Courier New" pitchFamily="49" charset="0"/>
              </a:rPr>
            </a:br>
            <a:r>
              <a:rPr lang="es-ES_tradnl" sz="2000" kern="0" dirty="0">
                <a:latin typeface="Courier New" pitchFamily="49" charset="0"/>
              </a:rPr>
              <a:t>      (</a:t>
            </a:r>
            <a:r>
              <a:rPr lang="es-ES_tradnl" sz="2000" kern="0" dirty="0" err="1">
                <a:latin typeface="Courier New" pitchFamily="49" charset="0"/>
              </a:rPr>
              <a:t>let</a:t>
            </a:r>
            <a:r>
              <a:rPr lang="es-ES_tradnl" sz="2000" kern="0" dirty="0">
                <a:latin typeface="Courier New" pitchFamily="49" charset="0"/>
              </a:rPr>
              <a:t> ((y (+ x 2))) (+ y 1)))))</a:t>
            </a:r>
            <a:endParaRPr lang="en-US" sz="2000" kern="0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244007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new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What’s new is </a:t>
            </a:r>
            <a:r>
              <a:rPr lang="en-US" b="1" i="1" dirty="0"/>
              <a:t>scope</a:t>
            </a:r>
            <a:r>
              <a:rPr lang="en-US" dirty="0"/>
              <a:t>: contexts within a program where a variable has a value. </a:t>
            </a:r>
          </a:p>
          <a:p>
            <a:pPr lvl="1"/>
            <a:r>
              <a:rPr lang="en-US" dirty="0"/>
              <a:t>Variables bound using </a:t>
            </a:r>
            <a:r>
              <a:rPr lang="en-US" b="1" dirty="0">
                <a:latin typeface="Courier"/>
                <a:cs typeface="Courier"/>
              </a:rPr>
              <a:t>let</a:t>
            </a:r>
            <a:r>
              <a:rPr lang="en-US" dirty="0"/>
              <a:t> can be used in the body of the let-expression.</a:t>
            </a:r>
          </a:p>
          <a:p>
            <a:pPr lvl="1"/>
            <a:r>
              <a:rPr lang="en-US" dirty="0"/>
              <a:t>Variables bound using </a:t>
            </a:r>
            <a:r>
              <a:rPr lang="en-US" b="1" dirty="0">
                <a:latin typeface="Courier"/>
                <a:cs typeface="Courier"/>
              </a:rPr>
              <a:t>let*</a:t>
            </a:r>
            <a:r>
              <a:rPr lang="en-US" dirty="0"/>
              <a:t> can be used in the body of the let-expression </a:t>
            </a:r>
            <a:r>
              <a:rPr lang="en-US" b="1" i="1" dirty="0"/>
              <a:t>and</a:t>
            </a:r>
            <a:r>
              <a:rPr lang="en-US" dirty="0"/>
              <a:t> in later bindings in the same </a:t>
            </a:r>
            <a:r>
              <a:rPr lang="en-US" b="1" dirty="0">
                <a:latin typeface="Courier"/>
                <a:cs typeface="Courier"/>
              </a:rPr>
              <a:t>let*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Bindings in </a:t>
            </a:r>
            <a:r>
              <a:rPr lang="en-US" b="1" dirty="0">
                <a:latin typeface="Courier"/>
                <a:cs typeface="Courier"/>
              </a:rPr>
              <a:t>let</a:t>
            </a:r>
            <a:r>
              <a:rPr lang="en-US" dirty="0"/>
              <a:t>/</a:t>
            </a:r>
            <a:r>
              <a:rPr lang="en-US" b="1" dirty="0">
                <a:latin typeface="Courier"/>
                <a:cs typeface="Courier"/>
              </a:rPr>
              <a:t>let*</a:t>
            </a:r>
            <a:r>
              <a:rPr lang="en-US" dirty="0"/>
              <a:t> </a:t>
            </a:r>
            <a:r>
              <a:rPr lang="en-US" i="1" dirty="0"/>
              <a:t>shadow</a:t>
            </a:r>
            <a:r>
              <a:rPr lang="en-US" dirty="0"/>
              <a:t> bindings of the same variable name from the enclosing environment(s).  </a:t>
            </a:r>
            <a:r>
              <a:rPr lang="en-US" i="1" dirty="0"/>
              <a:t>[defines or other lets]</a:t>
            </a:r>
          </a:p>
          <a:p>
            <a:endParaRPr lang="en-US" i="1" dirty="0"/>
          </a:p>
          <a:p>
            <a:r>
              <a:rPr lang="en-US" b="1" i="1" dirty="0"/>
              <a:t>Nothing else is new!</a:t>
            </a:r>
          </a:p>
        </p:txBody>
      </p:sp>
    </p:spTree>
    <p:extLst>
      <p:ext uri="{BB962C8B-B14F-4D97-AF65-F5344CB8AC3E}">
        <p14:creationId xmlns:p14="http://schemas.microsoft.com/office/powerpoint/2010/main" val="61962929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we do this with functions?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Good style to define helper functions inside the functions they help if they are:</a:t>
            </a:r>
          </a:p>
          <a:p>
            <a:pPr lvl="1"/>
            <a:r>
              <a:rPr lang="en-US" dirty="0"/>
              <a:t>Unlikely to be useful elsewhere</a:t>
            </a:r>
          </a:p>
          <a:p>
            <a:pPr lvl="1"/>
            <a:r>
              <a:rPr lang="en-US" dirty="0"/>
              <a:t>Likely to be misused if available elsewhere</a:t>
            </a:r>
          </a:p>
          <a:p>
            <a:pPr lvl="1"/>
            <a:r>
              <a:rPr lang="en-US" dirty="0"/>
              <a:t>Likely to be changed or removed later</a:t>
            </a:r>
          </a:p>
          <a:p>
            <a:pPr lvl="1"/>
            <a:endParaRPr lang="en-US" dirty="0"/>
          </a:p>
          <a:p>
            <a:r>
              <a:rPr lang="en-US" dirty="0"/>
              <a:t>A fundamental trade-off in code design: reusing code saves effort and avoids bugs, but makes the reused code harder to change later</a:t>
            </a:r>
            <a:br>
              <a:rPr lang="en-US" dirty="0"/>
            </a:br>
            <a:endParaRPr lang="en-US" dirty="0"/>
          </a:p>
          <a:p>
            <a:r>
              <a:rPr lang="en-US" dirty="0"/>
              <a:t>But we need some additional syntax…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389760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04800"/>
            <a:ext cx="7772400" cy="1143000"/>
          </a:xfrm>
        </p:spPr>
        <p:txBody>
          <a:bodyPr/>
          <a:lstStyle/>
          <a:p>
            <a:r>
              <a:rPr lang="en-US" dirty="0"/>
              <a:t>Local/nested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447800"/>
            <a:ext cx="9144000" cy="4495800"/>
          </a:xfrm>
        </p:spPr>
        <p:txBody>
          <a:bodyPr/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let</a:t>
            </a:r>
            <a:r>
              <a:rPr lang="en-US" dirty="0"/>
              <a:t> and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let*</a:t>
            </a:r>
            <a:r>
              <a:rPr lang="en-US" dirty="0"/>
              <a:t> don't let you define function bindings using the same variations that define does:</a:t>
            </a:r>
          </a:p>
          <a:p>
            <a:pPr lvl="1"/>
            <a:r>
              <a:rPr lang="en-US" b="1" dirty="0">
                <a:latin typeface="Courier"/>
                <a:cs typeface="Courier"/>
              </a:rPr>
              <a:t>(define </a:t>
            </a:r>
            <a:r>
              <a:rPr lang="en-US" b="1" i="1" dirty="0" err="1">
                <a:latin typeface="Courier"/>
                <a:cs typeface="Courier"/>
              </a:rPr>
              <a:t>var</a:t>
            </a:r>
            <a:r>
              <a:rPr lang="en-US" b="1" dirty="0">
                <a:latin typeface="Courier"/>
                <a:cs typeface="Courier"/>
              </a:rPr>
              <a:t> </a:t>
            </a:r>
            <a:r>
              <a:rPr lang="en-US" b="1" i="1" dirty="0" err="1">
                <a:latin typeface="Courier"/>
                <a:cs typeface="Courier"/>
              </a:rPr>
              <a:t>expr</a:t>
            </a:r>
            <a:r>
              <a:rPr lang="en-US" b="1" dirty="0">
                <a:latin typeface="Courier"/>
                <a:cs typeface="Courier"/>
              </a:rPr>
              <a:t>)</a:t>
            </a:r>
            <a:r>
              <a:rPr lang="en-US" dirty="0"/>
              <a:t> </a:t>
            </a:r>
            <a:r>
              <a:rPr lang="en-US" dirty="0">
                <a:solidFill>
                  <a:srgbClr val="3333CC"/>
                </a:solidFill>
              </a:rPr>
              <a:t>OK</a:t>
            </a:r>
            <a:r>
              <a:rPr lang="en-US" dirty="0"/>
              <a:t> </a:t>
            </a:r>
          </a:p>
          <a:p>
            <a:pPr lvl="1"/>
            <a:r>
              <a:rPr lang="en-US" b="1" dirty="0">
                <a:latin typeface="Courier"/>
                <a:cs typeface="Courier"/>
              </a:rPr>
              <a:t>(define (</a:t>
            </a:r>
            <a:r>
              <a:rPr lang="en-US" b="1" i="1" dirty="0" err="1">
                <a:latin typeface="Courier"/>
                <a:cs typeface="Courier"/>
              </a:rPr>
              <a:t>func</a:t>
            </a:r>
            <a:r>
              <a:rPr lang="en-US" b="1" i="1" dirty="0">
                <a:latin typeface="Courier"/>
                <a:cs typeface="Courier"/>
              </a:rPr>
              <a:t> x1 x2</a:t>
            </a:r>
            <a:r>
              <a:rPr lang="en-US" b="1" dirty="0">
                <a:latin typeface="Courier"/>
                <a:cs typeface="Courier"/>
              </a:rPr>
              <a:t>…) </a:t>
            </a:r>
            <a:r>
              <a:rPr lang="en-US" b="1" i="1" dirty="0">
                <a:latin typeface="Courier"/>
                <a:cs typeface="Courier"/>
              </a:rPr>
              <a:t>body-</a:t>
            </a:r>
            <a:r>
              <a:rPr lang="en-US" b="1" i="1" dirty="0" err="1">
                <a:latin typeface="Courier"/>
                <a:cs typeface="Courier"/>
              </a:rPr>
              <a:t>expr</a:t>
            </a:r>
            <a:r>
              <a:rPr lang="en-US" b="1" dirty="0">
                <a:latin typeface="Courier"/>
                <a:cs typeface="Courier"/>
              </a:rPr>
              <a:t>)</a:t>
            </a:r>
            <a:r>
              <a:rPr lang="en-US" dirty="0">
                <a:latin typeface="Arial"/>
                <a:cs typeface="Arial"/>
              </a:rPr>
              <a:t>  </a:t>
            </a:r>
            <a:r>
              <a:rPr lang="en-US" dirty="0">
                <a:solidFill>
                  <a:schemeClr val="accent2"/>
                </a:solidFill>
                <a:latin typeface="Arial"/>
                <a:cs typeface="Arial"/>
              </a:rPr>
              <a:t>OK</a:t>
            </a:r>
          </a:p>
          <a:p>
            <a:pPr lvl="1"/>
            <a:r>
              <a:rPr lang="en-US" b="1" dirty="0">
                <a:latin typeface="Courier"/>
                <a:cs typeface="Courier"/>
              </a:rPr>
              <a:t>(let ((</a:t>
            </a:r>
            <a:r>
              <a:rPr lang="en-US" b="1" i="1" dirty="0" err="1">
                <a:latin typeface="Courier"/>
                <a:cs typeface="Courier"/>
              </a:rPr>
              <a:t>var</a:t>
            </a:r>
            <a:r>
              <a:rPr lang="en-US" b="1" i="1" dirty="0">
                <a:latin typeface="Courier"/>
                <a:cs typeface="Courier"/>
              </a:rPr>
              <a:t> </a:t>
            </a:r>
            <a:r>
              <a:rPr lang="en-US" b="1" i="1" dirty="0" err="1">
                <a:latin typeface="Courier"/>
                <a:cs typeface="Courier"/>
              </a:rPr>
              <a:t>expr</a:t>
            </a:r>
            <a:r>
              <a:rPr lang="en-US" b="1" dirty="0">
                <a:latin typeface="Courier"/>
                <a:cs typeface="Courier"/>
              </a:rPr>
              <a:t>) (</a:t>
            </a:r>
            <a:r>
              <a:rPr lang="en-US" b="1" i="1" dirty="0" err="1">
                <a:latin typeface="Courier"/>
                <a:cs typeface="Courier"/>
              </a:rPr>
              <a:t>var</a:t>
            </a:r>
            <a:r>
              <a:rPr lang="en-US" b="1" i="1" dirty="0">
                <a:latin typeface="Courier"/>
                <a:cs typeface="Courier"/>
              </a:rPr>
              <a:t> </a:t>
            </a:r>
            <a:r>
              <a:rPr lang="en-US" b="1" i="1" dirty="0" err="1">
                <a:latin typeface="Courier"/>
                <a:cs typeface="Courier"/>
              </a:rPr>
              <a:t>expr</a:t>
            </a:r>
            <a:r>
              <a:rPr lang="en-US" b="1" dirty="0">
                <a:latin typeface="Courier"/>
                <a:cs typeface="Courier"/>
              </a:rPr>
              <a:t>)…) </a:t>
            </a:r>
            <a:r>
              <a:rPr lang="en-US" b="1" i="1" dirty="0" err="1">
                <a:latin typeface="Courier"/>
                <a:cs typeface="Courier"/>
              </a:rPr>
              <a:t>expr</a:t>
            </a:r>
            <a:r>
              <a:rPr lang="en-US" b="1" dirty="0">
                <a:latin typeface="Courier"/>
                <a:cs typeface="Courier"/>
              </a:rPr>
              <a:t>)</a:t>
            </a:r>
            <a:r>
              <a:rPr lang="en-US" dirty="0"/>
              <a:t> </a:t>
            </a:r>
            <a:r>
              <a:rPr lang="en-US" dirty="0">
                <a:solidFill>
                  <a:srgbClr val="3333CC"/>
                </a:solidFill>
              </a:rPr>
              <a:t>OK</a:t>
            </a:r>
            <a:endParaRPr lang="en-US" b="1" dirty="0">
              <a:solidFill>
                <a:srgbClr val="3333CC"/>
              </a:solidFill>
              <a:latin typeface="Courier"/>
              <a:cs typeface="Courier"/>
            </a:endParaRPr>
          </a:p>
          <a:p>
            <a:pPr lvl="1"/>
            <a:r>
              <a:rPr lang="en-US" dirty="0"/>
              <a:t>Can't do </a:t>
            </a:r>
            <a:r>
              <a:rPr lang="en-US" b="1" dirty="0">
                <a:latin typeface="Courier"/>
                <a:cs typeface="Courier"/>
              </a:rPr>
              <a:t>(let (((</a:t>
            </a:r>
            <a:r>
              <a:rPr lang="en-US" b="1" i="1" dirty="0" err="1">
                <a:latin typeface="Courier"/>
                <a:cs typeface="Courier"/>
              </a:rPr>
              <a:t>func</a:t>
            </a:r>
            <a:r>
              <a:rPr lang="en-US" b="1" i="1" dirty="0">
                <a:latin typeface="Courier"/>
                <a:cs typeface="Courier"/>
              </a:rPr>
              <a:t> x1 x2</a:t>
            </a:r>
            <a:r>
              <a:rPr lang="en-US" b="1" dirty="0">
                <a:latin typeface="Courier"/>
                <a:cs typeface="Courier"/>
              </a:rPr>
              <a:t>…) </a:t>
            </a:r>
            <a:r>
              <a:rPr lang="en-US" b="1" i="1" dirty="0">
                <a:latin typeface="Courier"/>
                <a:cs typeface="Courier"/>
              </a:rPr>
              <a:t>body-</a:t>
            </a:r>
            <a:r>
              <a:rPr lang="en-US" b="1" i="1" dirty="0" err="1">
                <a:latin typeface="Courier"/>
                <a:cs typeface="Courier"/>
              </a:rPr>
              <a:t>expr</a:t>
            </a:r>
            <a:r>
              <a:rPr lang="en-US" b="1" dirty="0">
                <a:latin typeface="Courier"/>
                <a:cs typeface="Courier"/>
              </a:rPr>
              <a:t>) …) </a:t>
            </a:r>
            <a:r>
              <a:rPr lang="en-US" b="1" i="1" dirty="0" err="1">
                <a:latin typeface="Courier"/>
                <a:cs typeface="Courier"/>
              </a:rPr>
              <a:t>expr</a:t>
            </a:r>
            <a:r>
              <a:rPr lang="en-US" b="1" dirty="0">
                <a:latin typeface="Courier"/>
                <a:cs typeface="Courier"/>
              </a:rPr>
              <a:t>) </a:t>
            </a:r>
            <a:r>
              <a:rPr lang="en-US" dirty="0">
                <a:solidFill>
                  <a:srgbClr val="FF0000"/>
                </a:solidFill>
                <a:latin typeface="Arial"/>
                <a:cs typeface="Arial"/>
              </a:rPr>
              <a:t>NO</a:t>
            </a:r>
            <a:br>
              <a:rPr lang="en-US" dirty="0">
                <a:solidFill>
                  <a:srgbClr val="FF0000"/>
                </a:solidFill>
                <a:latin typeface="Arial"/>
                <a:cs typeface="Arial"/>
              </a:rPr>
            </a:br>
            <a:endParaRPr lang="en-US" dirty="0">
              <a:solidFill>
                <a:srgbClr val="FF0000"/>
              </a:solidFill>
              <a:latin typeface="Arial"/>
              <a:cs typeface="Arial"/>
            </a:endParaRPr>
          </a:p>
          <a:p>
            <a:pPr lvl="1"/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Note that </a:t>
            </a:r>
            <a:r>
              <a:rPr lang="en-US" b="1" dirty="0">
                <a:latin typeface="Courier"/>
                <a:cs typeface="Courier"/>
              </a:rPr>
              <a:t>define </a:t>
            </a:r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statements are </a:t>
            </a:r>
            <a:r>
              <a:rPr lang="en-US" i="1" dirty="0">
                <a:solidFill>
                  <a:srgbClr val="000000"/>
                </a:solidFill>
                <a:latin typeface="Arial"/>
                <a:cs typeface="Arial"/>
              </a:rPr>
              <a:t>not</a:t>
            </a:r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 expressions, so they don't evaluate to values.</a:t>
            </a:r>
          </a:p>
          <a:p>
            <a:pPr lvl="1"/>
            <a:r>
              <a:rPr lang="en-US" dirty="0"/>
              <a:t>Can't do </a:t>
            </a:r>
            <a:r>
              <a:rPr lang="en-US" b="1" dirty="0">
                <a:latin typeface="Courier"/>
                <a:cs typeface="Courier"/>
              </a:rPr>
              <a:t>(let ((</a:t>
            </a:r>
            <a:r>
              <a:rPr lang="en-US" b="1" dirty="0" err="1">
                <a:latin typeface="Courier"/>
                <a:cs typeface="Courier"/>
              </a:rPr>
              <a:t>func</a:t>
            </a:r>
            <a:r>
              <a:rPr lang="en-US" b="1" dirty="0">
                <a:latin typeface="Courier"/>
                <a:cs typeface="Courier"/>
              </a:rPr>
              <a:t> (define … </a:t>
            </a:r>
            <a:r>
              <a:rPr lang="en-US" dirty="0">
                <a:solidFill>
                  <a:srgbClr val="FF0000"/>
                </a:solidFill>
                <a:cs typeface="Arial"/>
              </a:rPr>
              <a:t>NO</a:t>
            </a:r>
            <a:endParaRPr lang="en-US" dirty="0">
              <a:solidFill>
                <a:srgbClr val="000000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81952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heme/theme1.xml><?xml version="1.0" encoding="utf-8"?>
<a:theme xmlns:a="http://schemas.openxmlformats.org/drawingml/2006/main" name="dan_design_template">
  <a:themeElements>
    <a:clrScheme name="dan_design_template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an_design_t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dan_design_template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_design_template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75211</TotalTime>
  <Words>2847</Words>
  <Application>Microsoft Office PowerPoint</Application>
  <PresentationFormat>On-screen Show (4:3)</PresentationFormat>
  <Paragraphs>343</Paragraphs>
  <Slides>31</Slides>
  <Notes>7</Notes>
  <HiddenSlides>8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6" baseType="lpstr">
      <vt:lpstr>Arial</vt:lpstr>
      <vt:lpstr>Courier</vt:lpstr>
      <vt:lpstr>Courier New</vt:lpstr>
      <vt:lpstr>Times New Roman</vt:lpstr>
      <vt:lpstr>dan_design_template</vt:lpstr>
      <vt:lpstr>CS 360  Programming Languages Day 5</vt:lpstr>
      <vt:lpstr>Today</vt:lpstr>
      <vt:lpstr>Let-expressions</vt:lpstr>
      <vt:lpstr>Syntax</vt:lpstr>
      <vt:lpstr>Silly examples</vt:lpstr>
      <vt:lpstr>Silly examples</vt:lpstr>
      <vt:lpstr>What’s new</vt:lpstr>
      <vt:lpstr>How do we do this with functions?</vt:lpstr>
      <vt:lpstr>Local/nested functions</vt:lpstr>
      <vt:lpstr>Solution: internal defines</vt:lpstr>
      <vt:lpstr>Without looking at the handout…</vt:lpstr>
      <vt:lpstr>(Inferior) Example</vt:lpstr>
      <vt:lpstr>Nested functions, better</vt:lpstr>
      <vt:lpstr>Avoid repeated recursion</vt:lpstr>
      <vt:lpstr>Fast vs. unusable</vt:lpstr>
      <vt:lpstr>Math never lies</vt:lpstr>
      <vt:lpstr>Efficient max</vt:lpstr>
      <vt:lpstr>Fast vs. fast</vt:lpstr>
      <vt:lpstr>A valuable non-feature: no mutation</vt:lpstr>
      <vt:lpstr>Suppose we had mutation…</vt:lpstr>
      <vt:lpstr>Interface vs. implementation</vt:lpstr>
      <vt:lpstr>An even clearer example</vt:lpstr>
      <vt:lpstr>Racket vs. Python/Java on mutable data</vt:lpstr>
      <vt:lpstr>Some good things about dynamic typing</vt:lpstr>
      <vt:lpstr>Easier to create flexible data structures</vt:lpstr>
      <vt:lpstr>"Manual" type-checking</vt:lpstr>
      <vt:lpstr>Length of a list vs length of nested lists</vt:lpstr>
      <vt:lpstr>Length of a list vs length of nested lists</vt:lpstr>
      <vt:lpstr>Length of a list vs length of nested lists</vt:lpstr>
      <vt:lpstr>Side effects</vt:lpstr>
      <vt:lpstr>Side effects</vt:lpstr>
    </vt:vector>
  </TitlesOfParts>
  <Company>UW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Programming Languages &amp;  Software Engineering</dc:title>
  <dc:creator>Dan Grossman</dc:creator>
  <cp:lastModifiedBy>King_Jace</cp:lastModifiedBy>
  <cp:revision>848</cp:revision>
  <cp:lastPrinted>2023-01-30T22:51:22Z</cp:lastPrinted>
  <dcterms:created xsi:type="dcterms:W3CDTF">2009-03-13T20:43:19Z</dcterms:created>
  <dcterms:modified xsi:type="dcterms:W3CDTF">2026-01-21T22:43:27Z</dcterms:modified>
</cp:coreProperties>
</file>

<file path=docProps/thumbnail.jpeg>
</file>